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handoutMasterIdLst>
    <p:handoutMasterId r:id="rId41"/>
  </p:handoutMasterIdLst>
  <p:sldIdLst>
    <p:sldId id="311" r:id="rId2"/>
    <p:sldId id="310" r:id="rId3"/>
    <p:sldId id="258" r:id="rId4"/>
    <p:sldId id="266" r:id="rId5"/>
    <p:sldId id="268" r:id="rId6"/>
    <p:sldId id="259" r:id="rId7"/>
    <p:sldId id="269" r:id="rId8"/>
    <p:sldId id="260" r:id="rId9"/>
    <p:sldId id="261" r:id="rId10"/>
    <p:sldId id="270" r:id="rId11"/>
    <p:sldId id="271" r:id="rId12"/>
    <p:sldId id="264" r:id="rId13"/>
    <p:sldId id="257" r:id="rId14"/>
    <p:sldId id="263" r:id="rId15"/>
    <p:sldId id="262" r:id="rId16"/>
    <p:sldId id="265" r:id="rId17"/>
    <p:sldId id="272" r:id="rId18"/>
    <p:sldId id="340" r:id="rId19"/>
    <p:sldId id="348" r:id="rId20"/>
    <p:sldId id="342" r:id="rId21"/>
    <p:sldId id="351" r:id="rId22"/>
    <p:sldId id="349" r:id="rId23"/>
    <p:sldId id="350" r:id="rId24"/>
    <p:sldId id="343" r:id="rId25"/>
    <p:sldId id="345" r:id="rId26"/>
    <p:sldId id="346" r:id="rId27"/>
    <p:sldId id="330" r:id="rId28"/>
    <p:sldId id="331" r:id="rId29"/>
    <p:sldId id="332" r:id="rId30"/>
    <p:sldId id="333" r:id="rId31"/>
    <p:sldId id="341" r:id="rId32"/>
    <p:sldId id="344" r:id="rId33"/>
    <p:sldId id="315" r:id="rId34"/>
    <p:sldId id="336" r:id="rId35"/>
    <p:sldId id="339" r:id="rId36"/>
    <p:sldId id="347" r:id="rId37"/>
    <p:sldId id="307" r:id="rId38"/>
    <p:sldId id="309" r:id="rId39"/>
  </p:sldIdLst>
  <p:sldSz cx="9144000" cy="5143500" type="screen16x9"/>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56" userDrawn="1">
          <p15:clr>
            <a:srgbClr val="A4A3A4"/>
          </p15:clr>
        </p15:guide>
        <p15:guide id="3"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p:kiosk/>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3B71"/>
    <a:srgbClr val="524F4F"/>
    <a:srgbClr val="004D66"/>
    <a:srgbClr val="2B7A9F"/>
    <a:srgbClr val="B7002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78" autoAdjust="0"/>
    <p:restoredTop sz="94717" autoAdjust="0"/>
  </p:normalViewPr>
  <p:slideViewPr>
    <p:cSldViewPr snapToGrid="0" snapToObjects="1">
      <p:cViewPr varScale="1">
        <p:scale>
          <a:sx n="114" d="100"/>
          <a:sy n="114" d="100"/>
        </p:scale>
        <p:origin x="792" y="168"/>
      </p:cViewPr>
      <p:guideLst>
        <p:guide orient="horz" pos="2160"/>
        <p:guide pos="2856"/>
        <p:guide orient="horz" pos="162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C289D522-62B5-41C2-BFA8-299781B44391}" type="datetimeFigureOut">
              <a:rPr lang="en-US" smtClean="0"/>
              <a:t>3/29/23</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78CDC15F-D038-4190-A80B-8432586BE9A6}" type="slidenum">
              <a:rPr lang="en-US" smtClean="0"/>
              <a:t>‹#›</a:t>
            </a:fld>
            <a:endParaRPr lang="en-US"/>
          </a:p>
        </p:txBody>
      </p:sp>
    </p:spTree>
    <p:extLst>
      <p:ext uri="{BB962C8B-B14F-4D97-AF65-F5344CB8AC3E}">
        <p14:creationId xmlns:p14="http://schemas.microsoft.com/office/powerpoint/2010/main" val="34980646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1125680C-C8D5-46BB-9B34-EFBC640F0B8D}" type="datetimeFigureOut">
              <a:rPr lang="en-US" smtClean="0"/>
              <a:t>3/29/23</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E47B29C7-399B-4BFF-AE3C-3A1869343FA2}" type="slidenum">
              <a:rPr lang="en-US" smtClean="0"/>
              <a:t>‹#›</a:t>
            </a:fld>
            <a:endParaRPr lang="en-US"/>
          </a:p>
        </p:txBody>
      </p:sp>
    </p:spTree>
    <p:extLst>
      <p:ext uri="{BB962C8B-B14F-4D97-AF65-F5344CB8AC3E}">
        <p14:creationId xmlns:p14="http://schemas.microsoft.com/office/powerpoint/2010/main" val="37087816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SD</a:t>
            </a:r>
          </a:p>
        </p:txBody>
      </p:sp>
      <p:sp>
        <p:nvSpPr>
          <p:cNvPr id="4" name="Slide Number Placeholder 3"/>
          <p:cNvSpPr>
            <a:spLocks noGrp="1"/>
          </p:cNvSpPr>
          <p:nvPr>
            <p:ph type="sldNum" sz="quarter" idx="5"/>
          </p:nvPr>
        </p:nvSpPr>
        <p:spPr/>
        <p:txBody>
          <a:bodyPr/>
          <a:lstStyle/>
          <a:p>
            <a:fld id="{E47B29C7-399B-4BFF-AE3C-3A1869343FA2}" type="slidenum">
              <a:rPr lang="en-US" smtClean="0"/>
              <a:t>20</a:t>
            </a:fld>
            <a:endParaRPr lang="en-US"/>
          </a:p>
        </p:txBody>
      </p:sp>
    </p:spTree>
    <p:extLst>
      <p:ext uri="{BB962C8B-B14F-4D97-AF65-F5344CB8AC3E}">
        <p14:creationId xmlns:p14="http://schemas.microsoft.com/office/powerpoint/2010/main" val="36089633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upon a market study of reviews from more than 1000 expert LMS users, Sakai experts already view Sakai more positively than Canvas experts view Canvas, etc.</a:t>
            </a:r>
          </a:p>
          <a:p>
            <a:endParaRPr lang="en-US" dirty="0"/>
          </a:p>
          <a:p>
            <a:r>
              <a:rPr lang="en-US" dirty="0"/>
              <a:t>This is also true of our innovation trajectory. According to this analysis, Sakai’s pattern of innovation and improvement is incredibly strong.</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02380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SD</a:t>
            </a:r>
          </a:p>
        </p:txBody>
      </p:sp>
      <p:sp>
        <p:nvSpPr>
          <p:cNvPr id="4" name="Slide Number Placeholder 3"/>
          <p:cNvSpPr>
            <a:spLocks noGrp="1"/>
          </p:cNvSpPr>
          <p:nvPr>
            <p:ph type="sldNum" sz="quarter" idx="5"/>
          </p:nvPr>
        </p:nvSpPr>
        <p:spPr/>
        <p:txBody>
          <a:bodyPr/>
          <a:lstStyle/>
          <a:p>
            <a:fld id="{E47B29C7-399B-4BFF-AE3C-3A1869343FA2}" type="slidenum">
              <a:rPr lang="en-US" smtClean="0"/>
              <a:t>31</a:t>
            </a:fld>
            <a:endParaRPr lang="en-US"/>
          </a:p>
        </p:txBody>
      </p:sp>
    </p:spTree>
    <p:extLst>
      <p:ext uri="{BB962C8B-B14F-4D97-AF65-F5344CB8AC3E}">
        <p14:creationId xmlns:p14="http://schemas.microsoft.com/office/powerpoint/2010/main" val="131545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SD</a:t>
            </a:r>
          </a:p>
        </p:txBody>
      </p:sp>
      <p:sp>
        <p:nvSpPr>
          <p:cNvPr id="4" name="Slide Number Placeholder 3"/>
          <p:cNvSpPr>
            <a:spLocks noGrp="1"/>
          </p:cNvSpPr>
          <p:nvPr>
            <p:ph type="sldNum" sz="quarter" idx="5"/>
          </p:nvPr>
        </p:nvSpPr>
        <p:spPr/>
        <p:txBody>
          <a:bodyPr/>
          <a:lstStyle/>
          <a:p>
            <a:fld id="{E47B29C7-399B-4BFF-AE3C-3A1869343FA2}" type="slidenum">
              <a:rPr lang="en-US" smtClean="0"/>
              <a:t>32</a:t>
            </a:fld>
            <a:endParaRPr lang="en-US"/>
          </a:p>
        </p:txBody>
      </p:sp>
    </p:spTree>
    <p:extLst>
      <p:ext uri="{BB962C8B-B14F-4D97-AF65-F5344CB8AC3E}">
        <p14:creationId xmlns:p14="http://schemas.microsoft.com/office/powerpoint/2010/main" val="3931794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let me say a few words about why Sakai is Best for Privacy.</a:t>
            </a:r>
          </a:p>
          <a:p>
            <a:endParaRPr lang="en-US" dirty="0"/>
          </a:p>
          <a:p>
            <a:r>
              <a:rPr lang="en-US" dirty="0"/>
              <a:t>Because Sakai is open source, institutions can maintain control of their student data by running Sakai in an on-campus data center or in the cloud with full contractual control of student educational records.</a:t>
            </a:r>
          </a:p>
          <a:p>
            <a:endParaRPr lang="en-US" dirty="0"/>
          </a:p>
          <a:p>
            <a:r>
              <a:rPr lang="en-US" dirty="0"/>
              <a:t>How do we make this possible?</a:t>
            </a:r>
          </a:p>
          <a:p>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With expert commercial </a:t>
            </a:r>
            <a:r>
              <a:rPr lang="en-US" sz="1200" b="0" i="0" u="none" strike="noStrike" cap="none" dirty="0" err="1">
                <a:solidFill>
                  <a:schemeClr val="dk1"/>
                </a:solidFill>
                <a:effectLst/>
                <a:latin typeface="Calibri"/>
                <a:ea typeface="Calibri"/>
                <a:cs typeface="Calibri"/>
                <a:sym typeface="Calibri"/>
              </a:rPr>
              <a:t>affiilates</a:t>
            </a:r>
            <a:r>
              <a:rPr lang="en-US" sz="1200" b="0" i="0" u="none" strike="noStrike" cap="none" dirty="0">
                <a:solidFill>
                  <a:schemeClr val="dk1"/>
                </a:solidFill>
                <a:effectLst/>
                <a:latin typeface="Calibri"/>
                <a:ea typeface="Calibri"/>
                <a:cs typeface="Calibri"/>
                <a:sym typeface="Calibri"/>
              </a:rPr>
              <a:t> who can help.  Like my firm, Longsight.</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6363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Let me say a few words about Longsight. </a:t>
            </a:r>
          </a:p>
          <a:p>
            <a:pPr rtl="0"/>
            <a:endParaRPr lang="en-US" b="0" dirty="0">
              <a:effectLst/>
            </a:endParaRPr>
          </a:p>
          <a:p>
            <a:pPr rtl="0"/>
            <a:r>
              <a:rPr lang="en-US" sz="1200" b="0" i="0" u="none" strike="noStrike" cap="none" dirty="0">
                <a:solidFill>
                  <a:schemeClr val="dk1"/>
                </a:solidFill>
                <a:effectLst/>
                <a:latin typeface="Calibri"/>
                <a:ea typeface="Calibri"/>
                <a:cs typeface="Calibri"/>
                <a:sym typeface="Calibri"/>
              </a:rPr>
              <a:t>Some of you in this room remember me when I was at Brandeis University previously for 12 years in an IT leadership role, and that institution never had a service provider like Longsight. </a:t>
            </a:r>
            <a:endParaRPr lang="en-US" b="0" dirty="0">
              <a:effectLst/>
            </a:endParaRPr>
          </a:p>
          <a:p>
            <a:pPr rtl="0"/>
            <a:endParaRPr lang="en-US" b="0" dirty="0">
              <a:effectLst/>
            </a:endParaRPr>
          </a:p>
          <a:p>
            <a:pPr rtl="0"/>
            <a:r>
              <a:rPr lang="en-US" sz="1200" b="0" i="0" u="none" strike="noStrike" cap="none" dirty="0">
                <a:solidFill>
                  <a:schemeClr val="dk1"/>
                </a:solidFill>
                <a:effectLst/>
                <a:latin typeface="Calibri"/>
                <a:ea typeface="Calibri"/>
                <a:cs typeface="Calibri"/>
                <a:sym typeface="Calibri"/>
              </a:rPr>
              <a:t>We’re giving you today the wide range of Sakai options that you’ll need tomorrow – from expert consultation when you need it to full Sakai hosting in the Amazon cloud. And Longsight service agreements give you full contractual control of your student data.</a:t>
            </a:r>
          </a:p>
          <a:p>
            <a:pPr rtl="0"/>
            <a:endParaRPr lang="en-US" b="0" dirty="0">
              <a:effectLst/>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We’re leaders in the Sakai Community, coordinating Marketing, Product, Technical Release, Community engagement, and more.</a:t>
            </a:r>
          </a:p>
          <a:p>
            <a:pPr rtl="0"/>
            <a:r>
              <a:rPr lang="en-US" sz="1200" b="0" i="0" u="none" strike="noStrike" cap="none" dirty="0">
                <a:solidFill>
                  <a:schemeClr val="dk1"/>
                </a:solidFill>
                <a:effectLst/>
                <a:latin typeface="Calibri"/>
                <a:ea typeface="Calibri"/>
                <a:cs typeface="Calibri"/>
                <a:sym typeface="Calibri"/>
              </a:rPr>
              <a:t>Everyone on our team has 10+ years of experience working with Sakai. </a:t>
            </a:r>
          </a:p>
          <a:p>
            <a:pPr rtl="0"/>
            <a:r>
              <a:rPr lang="en-US" sz="1200" b="0" i="0" u="none" strike="noStrike" cap="none" dirty="0">
                <a:solidFill>
                  <a:schemeClr val="dk1"/>
                </a:solidFill>
                <a:effectLst/>
                <a:latin typeface="Calibri"/>
                <a:ea typeface="Calibri"/>
                <a:cs typeface="Calibri"/>
                <a:sym typeface="Calibri"/>
              </a:rPr>
              <a:t>Several have been around since the Sakai’s birth in 2005. </a:t>
            </a:r>
            <a:endParaRPr lang="en-US" b="0" dirty="0">
              <a:effectLst/>
            </a:endParaRPr>
          </a:p>
          <a:p>
            <a:pPr rtl="0"/>
            <a:r>
              <a:rPr lang="en-US" sz="1200" b="0" i="0" u="none" strike="noStrike" cap="none" dirty="0">
                <a:solidFill>
                  <a:schemeClr val="dk1"/>
                </a:solidFill>
                <a:effectLst/>
                <a:latin typeface="Calibri"/>
                <a:ea typeface="Calibri"/>
                <a:cs typeface="Calibri"/>
                <a:sym typeface="Calibri"/>
              </a:rPr>
              <a:t>I’m the new guy, with 5 years at Longsight and 20 years previously in higher education.</a:t>
            </a:r>
          </a:p>
          <a:p>
            <a:pPr rtl="0"/>
            <a:endParaRPr lang="en-US" sz="1200" b="0" i="0" u="none" strike="noStrike" cap="none" dirty="0">
              <a:solidFill>
                <a:schemeClr val="dk1"/>
              </a:solidFill>
              <a:effectLst/>
              <a:latin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We’re small, with minimal turnover. </a:t>
            </a:r>
          </a:p>
          <a:p>
            <a:pPr rtl="0"/>
            <a:r>
              <a:rPr lang="en-US" sz="1200" b="0" i="0" u="none" strike="noStrike" cap="none" dirty="0">
                <a:solidFill>
                  <a:schemeClr val="dk1"/>
                </a:solidFill>
                <a:effectLst/>
                <a:latin typeface="Calibri"/>
                <a:ea typeface="Calibri"/>
                <a:cs typeface="Calibri"/>
                <a:sym typeface="Calibri"/>
              </a:rPr>
              <a:t>When you work with Longsight, you know us all by name and we know your team.</a:t>
            </a:r>
          </a:p>
          <a:p>
            <a:pPr rtl="0"/>
            <a:endParaRPr lang="en-US" b="0" dirty="0">
              <a:effectLst/>
            </a:endParaRPr>
          </a:p>
          <a:p>
            <a:pPr rtl="0"/>
            <a:r>
              <a:rPr lang="en-US" sz="1200" b="0" i="0" u="none" strike="noStrike" cap="none" dirty="0">
                <a:solidFill>
                  <a:schemeClr val="dk1"/>
                </a:solidFill>
                <a:effectLst/>
                <a:latin typeface="Calibri"/>
                <a:ea typeface="Calibri"/>
                <a:cs typeface="Calibri"/>
                <a:sym typeface="Calibri"/>
              </a:rPr>
              <a:t>It’s an unusual approach, and it’s how we make a difference for colleges and universities. </a:t>
            </a:r>
            <a:endParaRPr lang="en-US" b="0" dirty="0">
              <a:effectLst/>
            </a:endParaRPr>
          </a:p>
          <a:p>
            <a:pPr rtl="0"/>
            <a:endParaRPr lang="en-US" sz="1200" b="0" i="0" u="none" strike="noStrike" cap="none" dirty="0">
              <a:solidFill>
                <a:schemeClr val="dk1"/>
              </a:solidFill>
              <a:effectLst/>
              <a:latin typeface="Calibri"/>
              <a:ea typeface="Calibri"/>
              <a:cs typeface="Calibri"/>
              <a:sym typeface="Calibri"/>
            </a:endParaRP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a:t>
            </a:r>
          </a:p>
          <a:p>
            <a:pPr lvl="1" rtl="0" fontAlgn="base"/>
            <a:r>
              <a:rPr lang="en-US" sz="1200" b="0" i="0" u="none" strike="noStrike" cap="none" dirty="0">
                <a:solidFill>
                  <a:schemeClr val="dk1"/>
                </a:solidFill>
                <a:effectLst/>
                <a:latin typeface="Calibri"/>
                <a:ea typeface="Calibri"/>
                <a:cs typeface="Calibri"/>
                <a:sym typeface="Calibri"/>
              </a:rPr>
              <a:t>Hosting clients -- Longsight.</a:t>
            </a:r>
          </a:p>
          <a:p>
            <a:pPr lvl="2" rtl="0" fontAlgn="base"/>
            <a:r>
              <a:rPr lang="en-US" sz="1200" b="0" i="0" u="none" strike="noStrike" cap="none" dirty="0">
                <a:solidFill>
                  <a:schemeClr val="dk1"/>
                </a:solidFill>
                <a:effectLst/>
                <a:latin typeface="Calibri"/>
                <a:ea typeface="Calibri"/>
                <a:cs typeface="Calibri"/>
                <a:sym typeface="Calibri"/>
              </a:rPr>
              <a:t>Illinois State University. 21k students.</a:t>
            </a:r>
          </a:p>
          <a:p>
            <a:pPr lvl="2" rtl="0" fontAlgn="base"/>
            <a:r>
              <a:rPr lang="en-US" sz="1200" b="0" i="0" u="none" strike="noStrike" cap="none" dirty="0">
                <a:solidFill>
                  <a:schemeClr val="dk1"/>
                </a:solidFill>
                <a:effectLst/>
                <a:latin typeface="Calibri"/>
                <a:ea typeface="Calibri"/>
                <a:cs typeface="Calibri"/>
                <a:sym typeface="Calibri"/>
              </a:rPr>
              <a:t>Brock University. 19k students.</a:t>
            </a:r>
          </a:p>
          <a:p>
            <a:pPr lvl="2" rtl="0" fontAlgn="base"/>
            <a:r>
              <a:rPr lang="en-US" sz="1200" b="0" i="0" u="none" strike="noStrike" cap="none" dirty="0">
                <a:solidFill>
                  <a:schemeClr val="dk1"/>
                </a:solidFill>
                <a:effectLst/>
                <a:latin typeface="Calibri"/>
                <a:ea typeface="Calibri"/>
                <a:cs typeface="Calibri"/>
                <a:sym typeface="Calibri"/>
              </a:rPr>
              <a:t>Duke University. 15k students.</a:t>
            </a:r>
          </a:p>
          <a:p>
            <a:pPr lvl="1" rtl="0" fontAlgn="base"/>
            <a:r>
              <a:rPr lang="en-US" sz="1200" b="0" i="0" u="none" strike="noStrike" cap="none" dirty="0">
                <a:solidFill>
                  <a:schemeClr val="dk1"/>
                </a:solidFill>
                <a:effectLst/>
                <a:latin typeface="Calibri"/>
                <a:ea typeface="Calibri"/>
                <a:cs typeface="Calibri"/>
                <a:sym typeface="Calibri"/>
              </a:rPr>
              <a:t>Integral part of Sakai Community.</a:t>
            </a:r>
          </a:p>
          <a:p>
            <a:pPr lvl="1" rtl="0" fontAlgn="base"/>
            <a:r>
              <a:rPr lang="en-US" sz="1200" b="0" i="0" u="none" strike="noStrike" cap="none" dirty="0">
                <a:solidFill>
                  <a:schemeClr val="dk1"/>
                </a:solidFill>
                <a:effectLst/>
                <a:latin typeface="Calibri"/>
                <a:ea typeface="Calibri"/>
                <a:cs typeface="Calibri"/>
                <a:sym typeface="Calibri"/>
              </a:rPr>
              <a:t>Nearly half of Sakai management team (PMC). 6 of 15 PMC member represented.</a:t>
            </a:r>
          </a:p>
          <a:p>
            <a:pPr lvl="1" rtl="0" fontAlgn="base"/>
            <a:r>
              <a:rPr lang="en-US" sz="1200" b="0" i="0" u="none" strike="noStrike" cap="none" dirty="0">
                <a:solidFill>
                  <a:schemeClr val="dk1"/>
                </a:solidFill>
                <a:effectLst/>
                <a:latin typeface="Calibri"/>
                <a:ea typeface="Calibri"/>
                <a:cs typeface="Calibri"/>
                <a:sym typeface="Calibri"/>
              </a:rPr>
              <a:t>Lead in key areas: Overall community alignment, Internationalization, Marketing, Product, Release, Security.</a:t>
            </a:r>
          </a:p>
          <a:p>
            <a:pPr rtl="0" fontAlgn="base"/>
            <a:r>
              <a:rPr lang="en-US" sz="1200" b="0" i="0" u="none" strike="noStrike" cap="none" dirty="0">
                <a:solidFill>
                  <a:schemeClr val="dk1"/>
                </a:solidFill>
                <a:effectLst/>
                <a:latin typeface="Calibri"/>
                <a:ea typeface="Calibri"/>
                <a:cs typeface="Calibri"/>
                <a:sym typeface="Calibri"/>
              </a:rPr>
              <a:t>Deep Sakai expertise &amp; functional knowledge.</a:t>
            </a:r>
          </a:p>
          <a:p>
            <a:pPr lvl="1" rtl="0" fontAlgn="base"/>
            <a:r>
              <a:rPr lang="en-US" sz="1200" b="0" i="0" u="none" strike="noStrike" cap="none" dirty="0">
                <a:solidFill>
                  <a:schemeClr val="dk1"/>
                </a:solidFill>
                <a:effectLst/>
                <a:latin typeface="Calibri"/>
                <a:ea typeface="Calibri"/>
                <a:cs typeface="Calibri"/>
                <a:sym typeface="Calibri"/>
              </a:rPr>
              <a:t>Combined: Many decades of Sakai experience.</a:t>
            </a:r>
          </a:p>
          <a:p>
            <a:pPr lvl="1" rtl="0" fontAlgn="base"/>
            <a:r>
              <a:rPr lang="en-US" sz="1200" b="0" i="0" u="none" strike="noStrike" cap="none" dirty="0">
                <a:solidFill>
                  <a:schemeClr val="dk1"/>
                </a:solidFill>
                <a:effectLst/>
                <a:latin typeface="Calibri"/>
                <a:ea typeface="Calibri"/>
                <a:cs typeface="Calibri"/>
                <a:sym typeface="Calibri"/>
              </a:rPr>
              <a:t>We’ve worked in higher education, so we understand your needs.</a:t>
            </a:r>
            <a:br>
              <a:rPr lang="en-US" b="0" dirty="0">
                <a:effectLst/>
              </a:rPr>
            </a:br>
            <a:br>
              <a:rPr lang="en-US" b="0" dirty="0">
                <a:effectLst/>
              </a:rPr>
            </a:br>
            <a:br>
              <a:rPr lang="en-US" b="0" dirty="0">
                <a:effectLst/>
              </a:rPr>
            </a:br>
            <a:br>
              <a:rPr lang="en-US" b="0" dirty="0">
                <a:effectLst/>
              </a:rPr>
            </a:b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79141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 name="Google Shape;67;p4: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r>
              <a:rPr lang="en-US"/>
              <a:t>	SD</a:t>
            </a:r>
            <a:endParaRPr/>
          </a:p>
        </p:txBody>
      </p:sp>
      <p:sp>
        <p:nvSpPr>
          <p:cNvPr id="68" name="Google Shape;68;p4: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SzPts val="1400"/>
              <a:buNone/>
            </a:pPr>
            <a:fld id="{00000000-1234-1234-1234-123412341234}" type="slidenum">
              <a:rPr lang="en-US"/>
              <a:t>35</a:t>
            </a:fld>
            <a:endParaRPr/>
          </a:p>
        </p:txBody>
      </p:sp>
    </p:spTree>
    <p:extLst>
      <p:ext uri="{BB962C8B-B14F-4D97-AF65-F5344CB8AC3E}">
        <p14:creationId xmlns:p14="http://schemas.microsoft.com/office/powerpoint/2010/main" val="17476351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25: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r>
              <a:rPr lang="en-US" dirty="0"/>
              <a:t>Let me turn things back over to my mad scientist friend here for a quick look at Sakai Plus.</a:t>
            </a:r>
            <a:endParaRPr dirty="0"/>
          </a:p>
        </p:txBody>
      </p:sp>
      <p:sp>
        <p:nvSpPr>
          <p:cNvPr id="375" name="Google Shape;375;p2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34534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SD</a:t>
            </a:r>
          </a:p>
        </p:txBody>
      </p:sp>
      <p:sp>
        <p:nvSpPr>
          <p:cNvPr id="4" name="Slide Number Placeholder 3"/>
          <p:cNvSpPr>
            <a:spLocks noGrp="1"/>
          </p:cNvSpPr>
          <p:nvPr>
            <p:ph type="sldNum" sz="quarter" idx="5"/>
          </p:nvPr>
        </p:nvSpPr>
        <p:spPr/>
        <p:txBody>
          <a:bodyPr/>
          <a:lstStyle/>
          <a:p>
            <a:fld id="{E47B29C7-399B-4BFF-AE3C-3A1869343FA2}" type="slidenum">
              <a:rPr lang="en-US" smtClean="0"/>
              <a:t>22</a:t>
            </a:fld>
            <a:endParaRPr lang="en-US"/>
          </a:p>
        </p:txBody>
      </p:sp>
    </p:spTree>
    <p:extLst>
      <p:ext uri="{BB962C8B-B14F-4D97-AF65-F5344CB8AC3E}">
        <p14:creationId xmlns:p14="http://schemas.microsoft.com/office/powerpoint/2010/main" val="1969797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SD</a:t>
            </a:r>
          </a:p>
        </p:txBody>
      </p:sp>
      <p:sp>
        <p:nvSpPr>
          <p:cNvPr id="4" name="Slide Number Placeholder 3"/>
          <p:cNvSpPr>
            <a:spLocks noGrp="1"/>
          </p:cNvSpPr>
          <p:nvPr>
            <p:ph type="sldNum" sz="quarter" idx="5"/>
          </p:nvPr>
        </p:nvSpPr>
        <p:spPr/>
        <p:txBody>
          <a:bodyPr/>
          <a:lstStyle/>
          <a:p>
            <a:fld id="{E47B29C7-399B-4BFF-AE3C-3A1869343FA2}" type="slidenum">
              <a:rPr lang="en-US" smtClean="0"/>
              <a:t>23</a:t>
            </a:fld>
            <a:endParaRPr lang="en-US"/>
          </a:p>
        </p:txBody>
      </p:sp>
    </p:spTree>
    <p:extLst>
      <p:ext uri="{BB962C8B-B14F-4D97-AF65-F5344CB8AC3E}">
        <p14:creationId xmlns:p14="http://schemas.microsoft.com/office/powerpoint/2010/main" val="4131642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SD</a:t>
            </a:r>
          </a:p>
        </p:txBody>
      </p:sp>
      <p:sp>
        <p:nvSpPr>
          <p:cNvPr id="4" name="Slide Number Placeholder 3"/>
          <p:cNvSpPr>
            <a:spLocks noGrp="1"/>
          </p:cNvSpPr>
          <p:nvPr>
            <p:ph type="sldNum" sz="quarter" idx="5"/>
          </p:nvPr>
        </p:nvSpPr>
        <p:spPr/>
        <p:txBody>
          <a:bodyPr/>
          <a:lstStyle/>
          <a:p>
            <a:fld id="{E47B29C7-399B-4BFF-AE3C-3A1869343FA2}" type="slidenum">
              <a:rPr lang="en-US" smtClean="0"/>
              <a:t>24</a:t>
            </a:fld>
            <a:endParaRPr lang="en-US"/>
          </a:p>
        </p:txBody>
      </p:sp>
    </p:spTree>
    <p:extLst>
      <p:ext uri="{BB962C8B-B14F-4D97-AF65-F5344CB8AC3E}">
        <p14:creationId xmlns:p14="http://schemas.microsoft.com/office/powerpoint/2010/main" val="1944276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SD</a:t>
            </a:r>
          </a:p>
        </p:txBody>
      </p:sp>
      <p:sp>
        <p:nvSpPr>
          <p:cNvPr id="4" name="Slide Number Placeholder 3"/>
          <p:cNvSpPr>
            <a:spLocks noGrp="1"/>
          </p:cNvSpPr>
          <p:nvPr>
            <p:ph type="sldNum" sz="quarter" idx="5"/>
          </p:nvPr>
        </p:nvSpPr>
        <p:spPr/>
        <p:txBody>
          <a:bodyPr/>
          <a:lstStyle/>
          <a:p>
            <a:fld id="{E47B29C7-399B-4BFF-AE3C-3A1869343FA2}" type="slidenum">
              <a:rPr lang="en-US" smtClean="0"/>
              <a:t>25</a:t>
            </a:fld>
            <a:endParaRPr lang="en-US"/>
          </a:p>
        </p:txBody>
      </p:sp>
    </p:spTree>
    <p:extLst>
      <p:ext uri="{BB962C8B-B14F-4D97-AF65-F5344CB8AC3E}">
        <p14:creationId xmlns:p14="http://schemas.microsoft.com/office/powerpoint/2010/main" val="1638864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SD</a:t>
            </a:r>
          </a:p>
        </p:txBody>
      </p:sp>
      <p:sp>
        <p:nvSpPr>
          <p:cNvPr id="4" name="Slide Number Placeholder 3"/>
          <p:cNvSpPr>
            <a:spLocks noGrp="1"/>
          </p:cNvSpPr>
          <p:nvPr>
            <p:ph type="sldNum" sz="quarter" idx="5"/>
          </p:nvPr>
        </p:nvSpPr>
        <p:spPr/>
        <p:txBody>
          <a:bodyPr/>
          <a:lstStyle/>
          <a:p>
            <a:fld id="{E47B29C7-399B-4BFF-AE3C-3A1869343FA2}" type="slidenum">
              <a:rPr lang="en-US" smtClean="0"/>
              <a:t>26</a:t>
            </a:fld>
            <a:endParaRPr lang="en-US"/>
          </a:p>
        </p:txBody>
      </p:sp>
    </p:spTree>
    <p:extLst>
      <p:ext uri="{BB962C8B-B14F-4D97-AF65-F5344CB8AC3E}">
        <p14:creationId xmlns:p14="http://schemas.microsoft.com/office/powerpoint/2010/main" val="2203222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Sakai’s innovation is participatory. Sakai Community members get a real say in how the product evolves over time. Among LMS’s, that’s unique to Sakai.</a:t>
            </a:r>
          </a:p>
          <a:p>
            <a:endParaRPr lang="en-US" dirty="0"/>
          </a:p>
        </p:txBody>
      </p:sp>
      <p:sp>
        <p:nvSpPr>
          <p:cNvPr id="4" name="Slide Number Placeholder 3"/>
          <p:cNvSpPr>
            <a:spLocks noGrp="1"/>
          </p:cNvSpPr>
          <p:nvPr>
            <p:ph type="sldNum" sz="quarter" idx="5"/>
          </p:nvPr>
        </p:nvSpPr>
        <p:spPr/>
        <p:txBody>
          <a:bodyPr/>
          <a:lstStyle/>
          <a:p>
            <a:fld id="{E47B29C7-399B-4BFF-AE3C-3A1869343FA2}" type="slidenum">
              <a:rPr lang="en-US" smtClean="0"/>
              <a:t>27</a:t>
            </a:fld>
            <a:endParaRPr lang="en-US"/>
          </a:p>
        </p:txBody>
      </p:sp>
    </p:spTree>
    <p:extLst>
      <p:ext uri="{BB962C8B-B14F-4D97-AF65-F5344CB8AC3E}">
        <p14:creationId xmlns:p14="http://schemas.microsoft.com/office/powerpoint/2010/main" val="36362336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3-year open roadmap emerges from a highly collaborative process each winter.  </a:t>
            </a:r>
          </a:p>
          <a:p>
            <a:endParaRPr lang="en-US" dirty="0"/>
          </a:p>
          <a:p>
            <a:r>
              <a:rPr lang="en-US" dirty="0"/>
              <a:t>Community members get several opportunities to comment on, and help shape, this roadmap as it moves from draft to adoption.</a:t>
            </a:r>
          </a:p>
          <a:p>
            <a:endParaRPr lang="en-US" dirty="0"/>
          </a:p>
          <a:p>
            <a:r>
              <a:rPr lang="en-US" dirty="0"/>
              <a:t>We make this roadmap available to all, and you can review it at the link on this slide. </a:t>
            </a:r>
          </a:p>
          <a:p>
            <a:endParaRPr lang="en-US" dirty="0"/>
          </a:p>
          <a:p>
            <a:r>
              <a:rPr lang="en-US" dirty="0"/>
              <a:t>We’re more open than any of our competitors about the exciting stuff that’s to come.</a:t>
            </a:r>
          </a:p>
        </p:txBody>
      </p:sp>
      <p:sp>
        <p:nvSpPr>
          <p:cNvPr id="4" name="Slide Number Placeholder 3"/>
          <p:cNvSpPr>
            <a:spLocks noGrp="1"/>
          </p:cNvSpPr>
          <p:nvPr>
            <p:ph type="sldNum" sz="quarter" idx="5"/>
          </p:nvPr>
        </p:nvSpPr>
        <p:spPr/>
        <p:txBody>
          <a:bodyPr/>
          <a:lstStyle/>
          <a:p>
            <a:fld id="{E47B29C7-399B-4BFF-AE3C-3A1869343FA2}" type="slidenum">
              <a:rPr lang="en-US" smtClean="0"/>
              <a:t>28</a:t>
            </a:fld>
            <a:endParaRPr lang="en-US"/>
          </a:p>
        </p:txBody>
      </p:sp>
    </p:spTree>
    <p:extLst>
      <p:ext uri="{BB962C8B-B14F-4D97-AF65-F5344CB8AC3E}">
        <p14:creationId xmlns:p14="http://schemas.microsoft.com/office/powerpoint/2010/main" val="3636233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summary of the forward progress that’s been spurred by the commitment to our roadmap over the past few years.  </a:t>
            </a:r>
          </a:p>
          <a:p>
            <a:endParaRPr lang="en-US" dirty="0"/>
          </a:p>
          <a:p>
            <a:r>
              <a:rPr lang="en-US" dirty="0"/>
              <a:t>Looking ahead into the near future, there’s lots more to come.</a:t>
            </a:r>
          </a:p>
          <a:p>
            <a:endParaRPr lang="en-US" dirty="0"/>
          </a:p>
          <a:p>
            <a:r>
              <a:rPr lang="en-US" dirty="0"/>
              <a:t>Every year since 2020 has seen significant expansion of Sakai’s capabilities, plus meaningful improvements to existing tools.</a:t>
            </a:r>
          </a:p>
          <a:p>
            <a:endParaRPr lang="en-US" dirty="0"/>
          </a:p>
          <a:p>
            <a:r>
              <a:rPr lang="en-US" dirty="0"/>
              <a:t>In 2020, Sakai gained 5 new major features, 2021 saw a major new tool and lots of key usability enhancements, and 2022 is the year of release for Sakai Conversations.</a:t>
            </a:r>
          </a:p>
          <a:p>
            <a:endParaRPr lang="en-US" dirty="0"/>
          </a:p>
          <a:p>
            <a:r>
              <a:rPr lang="en-US" dirty="0"/>
              <a:t>Looking ahead to 2023, there will be further improvements to Conversations, new ways for students to keep themselves organized, and an all new Meetings Manager tool that will make it easier to organize synchronous online discussions.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831934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0476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8EBF6A-C651-7939-ACE2-9E40A7413ED2}"/>
              </a:ext>
            </a:extLst>
          </p:cNvPr>
          <p:cNvSpPr>
            <a:spLocks noGrp="1"/>
          </p:cNvSpPr>
          <p:nvPr>
            <p:ph type="dt" sz="half" idx="10"/>
          </p:nvPr>
        </p:nvSpPr>
        <p:spPr/>
        <p:txBody>
          <a:bodyPr/>
          <a:lstStyle/>
          <a:p>
            <a:fld id="{715A2410-A6B3-8F4D-9232-5BF95F9BCD5D}" type="datetimeFigureOut">
              <a:rPr lang="en-US" smtClean="0"/>
              <a:t>3/29/23</a:t>
            </a:fld>
            <a:endParaRPr lang="en-US"/>
          </a:p>
        </p:txBody>
      </p:sp>
      <p:sp>
        <p:nvSpPr>
          <p:cNvPr id="3" name="Footer Placeholder 2">
            <a:extLst>
              <a:ext uri="{FF2B5EF4-FFF2-40B4-BE49-F238E27FC236}">
                <a16:creationId xmlns:a16="http://schemas.microsoft.com/office/drawing/2014/main" id="{17C158D0-1B4B-12E3-3DA9-FF10AEB780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8F6A53-9788-9172-F877-7D6D2060F22B}"/>
              </a:ext>
            </a:extLst>
          </p:cNvPr>
          <p:cNvSpPr>
            <a:spLocks noGrp="1"/>
          </p:cNvSpPr>
          <p:nvPr>
            <p:ph type="sldNum" sz="quarter" idx="12"/>
          </p:nvPr>
        </p:nvSpPr>
        <p:spPr/>
        <p:txBody>
          <a:bodyPr/>
          <a:lstStyle/>
          <a:p>
            <a:fld id="{F66A3C82-6911-5B43-A9D4-A2C7B59A2E0E}" type="slidenum">
              <a:rPr lang="en-US" smtClean="0"/>
              <a:t>‹#›</a:t>
            </a:fld>
            <a:endParaRPr lang="en-US"/>
          </a:p>
        </p:txBody>
      </p:sp>
    </p:spTree>
    <p:extLst>
      <p:ext uri="{BB962C8B-B14F-4D97-AF65-F5344CB8AC3E}">
        <p14:creationId xmlns:p14="http://schemas.microsoft.com/office/powerpoint/2010/main" val="3736176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_Slide_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a:xfrm>
            <a:off x="376990" y="1768642"/>
            <a:ext cx="8442455" cy="1365584"/>
          </a:xfrm>
          <a:prstGeom prst="rect">
            <a:avLst/>
          </a:prstGeom>
        </p:spPr>
        <p:txBody>
          <a:bodyPr vert="horz" anchor="ctr"/>
          <a:lstStyle>
            <a:lvl1pPr algn="ctr">
              <a:defRPr>
                <a:ln>
                  <a:noFill/>
                </a:ln>
                <a:solidFill>
                  <a:srgbClr val="003B71"/>
                </a:solidFill>
              </a:defRPr>
            </a:lvl1pPr>
          </a:lstStyle>
          <a:p>
            <a:r>
              <a:rPr lang="en-US" dirty="0"/>
              <a:t>Click to edit Master title style</a:t>
            </a:r>
          </a:p>
        </p:txBody>
      </p:sp>
    </p:spTree>
    <p:extLst>
      <p:ext uri="{BB962C8B-B14F-4D97-AF65-F5344CB8AC3E}">
        <p14:creationId xmlns:p14="http://schemas.microsoft.com/office/powerpoint/2010/main" val="4790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_Slide_0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p:nvPr>
        </p:nvSpPr>
        <p:spPr>
          <a:xfrm>
            <a:off x="497305" y="1203158"/>
            <a:ext cx="6799966" cy="3159666"/>
          </a:xfrm>
          <a:prstGeom prst="rect">
            <a:avLst/>
          </a:prstGeom>
        </p:spPr>
        <p:txBody>
          <a:bodyPr vert="horz"/>
          <a:lstStyle>
            <a:lvl1pPr marL="342900" indent="-342900">
              <a:buClr>
                <a:srgbClr val="789C4A"/>
              </a:buClr>
              <a:buFont typeface="Arial" panose="020B0604020202020204" pitchFamily="34" charset="0"/>
              <a:buChar char="•"/>
              <a:defRPr>
                <a:solidFill>
                  <a:srgbClr val="524F4F"/>
                </a:solidFill>
              </a:defRPr>
            </a:lvl1pPr>
            <a:lvl2pPr marL="742950" indent="-285750">
              <a:buClr>
                <a:srgbClr val="789C4A"/>
              </a:buClr>
              <a:buFont typeface="Arial" panose="020B0604020202020204" pitchFamily="34" charset="0"/>
              <a:buChar char="•"/>
              <a:defRPr>
                <a:solidFill>
                  <a:srgbClr val="524F4F"/>
                </a:solidFill>
              </a:defRPr>
            </a:lvl2pPr>
            <a:lvl3pPr marL="1143000" indent="-228600">
              <a:buClr>
                <a:srgbClr val="789C4A"/>
              </a:buClr>
              <a:buFont typeface="Arial" panose="020B0604020202020204" pitchFamily="34" charset="0"/>
              <a:buChar char="•"/>
              <a:defRPr>
                <a:solidFill>
                  <a:srgbClr val="524F4F"/>
                </a:solidFill>
              </a:defRPr>
            </a:lvl3pPr>
            <a:lvl4pPr marL="1600200" indent="-228600">
              <a:buClr>
                <a:srgbClr val="789C4A"/>
              </a:buClr>
              <a:buFont typeface="Arial" panose="020B0604020202020204" pitchFamily="34" charset="0"/>
              <a:buChar char="•"/>
              <a:defRPr>
                <a:solidFill>
                  <a:srgbClr val="524F4F"/>
                </a:solidFill>
              </a:defRPr>
            </a:lvl4pPr>
            <a:lvl5pPr marL="2057400" indent="-228600">
              <a:buClr>
                <a:srgbClr val="789C4A"/>
              </a:buClr>
              <a:buFont typeface="Arial" panose="020B0604020202020204" pitchFamily="34" charset="0"/>
              <a:buChar char="•"/>
              <a:defRPr>
                <a:solidFill>
                  <a:srgbClr val="524F4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497303" y="250149"/>
            <a:ext cx="6799967" cy="857250"/>
          </a:xfrm>
          <a:prstGeom prst="rect">
            <a:avLst/>
          </a:prstGeom>
        </p:spPr>
        <p:txBody>
          <a:bodyPr vert="horz"/>
          <a:lstStyle>
            <a:lvl1pPr algn="l">
              <a:defRPr sz="4000">
                <a:solidFill>
                  <a:srgbClr val="003B71"/>
                </a:solidFill>
              </a:defRPr>
            </a:lvl1pPr>
          </a:lstStyle>
          <a:p>
            <a:r>
              <a:rPr lang="en-US" dirty="0"/>
              <a:t>Click to edit Master title style</a:t>
            </a:r>
          </a:p>
        </p:txBody>
      </p:sp>
    </p:spTree>
    <p:extLst>
      <p:ext uri="{BB962C8B-B14F-4D97-AF65-F5344CB8AC3E}">
        <p14:creationId xmlns:p14="http://schemas.microsoft.com/office/powerpoint/2010/main" val="2891359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_Slide_0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p:nvPr>
        </p:nvSpPr>
        <p:spPr>
          <a:xfrm>
            <a:off x="497304" y="1203158"/>
            <a:ext cx="8125328" cy="3070018"/>
          </a:xfrm>
          <a:prstGeom prst="rect">
            <a:avLst/>
          </a:prstGeom>
        </p:spPr>
        <p:txBody>
          <a:bodyPr vert="horz"/>
          <a:lstStyle>
            <a:lvl1pPr marL="342900" indent="-342900">
              <a:buClr>
                <a:srgbClr val="789C4A"/>
              </a:buClr>
              <a:buFont typeface="Arial" panose="020B0604020202020204" pitchFamily="34" charset="0"/>
              <a:buChar char="•"/>
              <a:defRPr>
                <a:solidFill>
                  <a:srgbClr val="524F4F"/>
                </a:solidFill>
              </a:defRPr>
            </a:lvl1pPr>
            <a:lvl2pPr marL="742950" indent="-285750">
              <a:buClr>
                <a:srgbClr val="789C4A"/>
              </a:buClr>
              <a:buFont typeface="Arial" panose="020B0604020202020204" pitchFamily="34" charset="0"/>
              <a:buChar char="•"/>
              <a:defRPr>
                <a:solidFill>
                  <a:srgbClr val="524F4F"/>
                </a:solidFill>
              </a:defRPr>
            </a:lvl2pPr>
            <a:lvl3pPr marL="1143000" indent="-228600">
              <a:buClr>
                <a:srgbClr val="789C4A"/>
              </a:buClr>
              <a:buFont typeface="Arial" panose="020B0604020202020204" pitchFamily="34" charset="0"/>
              <a:buChar char="•"/>
              <a:defRPr>
                <a:solidFill>
                  <a:srgbClr val="524F4F"/>
                </a:solidFill>
              </a:defRPr>
            </a:lvl3pPr>
            <a:lvl4pPr marL="1600200" indent="-228600">
              <a:buClr>
                <a:srgbClr val="789C4A"/>
              </a:buClr>
              <a:buFont typeface="Arial" panose="020B0604020202020204" pitchFamily="34" charset="0"/>
              <a:buChar char="•"/>
              <a:defRPr>
                <a:solidFill>
                  <a:srgbClr val="524F4F"/>
                </a:solidFill>
              </a:defRPr>
            </a:lvl4pPr>
            <a:lvl5pPr marL="2057400" indent="-228600">
              <a:buClr>
                <a:srgbClr val="789C4A"/>
              </a:buClr>
              <a:buFont typeface="Arial" panose="020B0604020202020204" pitchFamily="34" charset="0"/>
              <a:buChar char="•"/>
              <a:defRPr>
                <a:solidFill>
                  <a:srgbClr val="524F4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497304" y="250149"/>
            <a:ext cx="8125329" cy="857250"/>
          </a:xfrm>
          <a:prstGeom prst="rect">
            <a:avLst/>
          </a:prstGeom>
        </p:spPr>
        <p:txBody>
          <a:bodyPr vert="horz"/>
          <a:lstStyle>
            <a:lvl1pPr algn="l">
              <a:defRPr sz="4000">
                <a:solidFill>
                  <a:srgbClr val="003B71"/>
                </a:solidFill>
              </a:defRPr>
            </a:lvl1pPr>
          </a:lstStyle>
          <a:p>
            <a:r>
              <a:rPr lang="en-US" dirty="0"/>
              <a:t>Click to edit Master title style</a:t>
            </a:r>
          </a:p>
        </p:txBody>
      </p:sp>
    </p:spTree>
    <p:extLst>
      <p:ext uri="{BB962C8B-B14F-4D97-AF65-F5344CB8AC3E}">
        <p14:creationId xmlns:p14="http://schemas.microsoft.com/office/powerpoint/2010/main" val="496718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_Slide_03">
  <p:cSld name="1_Content_Slide_03">
    <p:bg>
      <p:bgPr>
        <a:blipFill>
          <a:blip r:embed="rId2">
            <a:alphaModFix/>
          </a:blip>
          <a:stretch>
            <a:fillRect/>
          </a:stretch>
        </a:blipFill>
        <a:effectLst/>
      </p:bgPr>
    </p:bg>
    <p:spTree>
      <p:nvGrpSpPr>
        <p:cNvPr id="1" name="Shape 10"/>
        <p:cNvGrpSpPr/>
        <p:nvPr/>
      </p:nvGrpSpPr>
      <p:grpSpPr>
        <a:xfrm>
          <a:off x="0" y="0"/>
          <a:ext cx="0" cy="0"/>
          <a:chOff x="0" y="0"/>
          <a:chExt cx="0" cy="0"/>
        </a:xfrm>
      </p:grpSpPr>
      <p:sp>
        <p:nvSpPr>
          <p:cNvPr id="11" name="Google Shape;11;p43"/>
          <p:cNvSpPr txBox="1">
            <a:spLocks noGrp="1"/>
          </p:cNvSpPr>
          <p:nvPr>
            <p:ph type="body" idx="1"/>
          </p:nvPr>
        </p:nvSpPr>
        <p:spPr>
          <a:xfrm>
            <a:off x="497304" y="1203158"/>
            <a:ext cx="8125328" cy="3070018"/>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rgbClr val="789C4A"/>
              </a:buClr>
              <a:buSzPts val="3200"/>
              <a:buFont typeface="Arial"/>
              <a:buChar char="•"/>
              <a:defRPr sz="3200" b="0" i="0" u="none" strike="noStrike" cap="none">
                <a:solidFill>
                  <a:srgbClr val="524F4F"/>
                </a:solidFill>
                <a:latin typeface="Calibri"/>
                <a:ea typeface="Calibri"/>
                <a:cs typeface="Calibri"/>
                <a:sym typeface="Calibri"/>
              </a:defRPr>
            </a:lvl1pPr>
            <a:lvl2pPr marL="914400" marR="0" lvl="1" indent="-406400" algn="l" rtl="0">
              <a:lnSpc>
                <a:spcPct val="100000"/>
              </a:lnSpc>
              <a:spcBef>
                <a:spcPts val="560"/>
              </a:spcBef>
              <a:spcAft>
                <a:spcPts val="0"/>
              </a:spcAft>
              <a:buClr>
                <a:srgbClr val="789C4A"/>
              </a:buClr>
              <a:buSzPts val="2800"/>
              <a:buFont typeface="Arial"/>
              <a:buChar char="•"/>
              <a:defRPr sz="2800" b="0" i="0" u="none" strike="noStrike" cap="none">
                <a:solidFill>
                  <a:srgbClr val="524F4F"/>
                </a:solidFill>
                <a:latin typeface="Calibri"/>
                <a:ea typeface="Calibri"/>
                <a:cs typeface="Calibri"/>
                <a:sym typeface="Calibri"/>
              </a:defRPr>
            </a:lvl2pPr>
            <a:lvl3pPr marL="1371600" marR="0" lvl="2" indent="-381000" algn="l" rtl="0">
              <a:lnSpc>
                <a:spcPct val="100000"/>
              </a:lnSpc>
              <a:spcBef>
                <a:spcPts val="480"/>
              </a:spcBef>
              <a:spcAft>
                <a:spcPts val="0"/>
              </a:spcAft>
              <a:buClr>
                <a:srgbClr val="789C4A"/>
              </a:buClr>
              <a:buSzPts val="2400"/>
              <a:buFont typeface="Arial"/>
              <a:buChar char="•"/>
              <a:defRPr sz="2400" b="0" i="0" u="none" strike="noStrike" cap="none">
                <a:solidFill>
                  <a:srgbClr val="524F4F"/>
                </a:solidFill>
                <a:latin typeface="Calibri"/>
                <a:ea typeface="Calibri"/>
                <a:cs typeface="Calibri"/>
                <a:sym typeface="Calibri"/>
              </a:defRPr>
            </a:lvl3pPr>
            <a:lvl4pPr marL="1828800" marR="0" lvl="3" indent="-355600" algn="l" rtl="0">
              <a:lnSpc>
                <a:spcPct val="100000"/>
              </a:lnSpc>
              <a:spcBef>
                <a:spcPts val="400"/>
              </a:spcBef>
              <a:spcAft>
                <a:spcPts val="0"/>
              </a:spcAft>
              <a:buClr>
                <a:srgbClr val="789C4A"/>
              </a:buClr>
              <a:buSzPts val="2000"/>
              <a:buFont typeface="Arial"/>
              <a:buChar char="•"/>
              <a:defRPr sz="2000" b="0" i="0" u="none" strike="noStrike" cap="none">
                <a:solidFill>
                  <a:srgbClr val="524F4F"/>
                </a:solidFill>
                <a:latin typeface="Calibri"/>
                <a:ea typeface="Calibri"/>
                <a:cs typeface="Calibri"/>
                <a:sym typeface="Calibri"/>
              </a:defRPr>
            </a:lvl4pPr>
            <a:lvl5pPr marL="2286000" marR="0" lvl="4" indent="-355600" algn="l" rtl="0">
              <a:lnSpc>
                <a:spcPct val="100000"/>
              </a:lnSpc>
              <a:spcBef>
                <a:spcPts val="400"/>
              </a:spcBef>
              <a:spcAft>
                <a:spcPts val="0"/>
              </a:spcAft>
              <a:buClr>
                <a:srgbClr val="789C4A"/>
              </a:buClr>
              <a:buSzPts val="2000"/>
              <a:buFont typeface="Arial"/>
              <a:buChar char="•"/>
              <a:defRPr sz="2000" b="0" i="0" u="none" strike="noStrike" cap="none">
                <a:solidFill>
                  <a:srgbClr val="524F4F"/>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43"/>
          <p:cNvSpPr txBox="1">
            <a:spLocks noGrp="1"/>
          </p:cNvSpPr>
          <p:nvPr>
            <p:ph type="title"/>
          </p:nvPr>
        </p:nvSpPr>
        <p:spPr>
          <a:xfrm>
            <a:off x="497304" y="250149"/>
            <a:ext cx="8125329" cy="8572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3B71"/>
              </a:buClr>
              <a:buSzPts val="4000"/>
              <a:buFont typeface="Calibri"/>
              <a:buNone/>
              <a:defRPr sz="4000" b="0" i="0" u="none" strike="noStrike" cap="none">
                <a:solidFill>
                  <a:srgbClr val="003B7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188914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_Slide_02">
  <p:cSld name="1_Content_Slide_02">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4"/>
          <p:cNvSpPr txBox="1">
            <a:spLocks noGrp="1"/>
          </p:cNvSpPr>
          <p:nvPr>
            <p:ph type="body" idx="1"/>
          </p:nvPr>
        </p:nvSpPr>
        <p:spPr>
          <a:xfrm>
            <a:off x="497305" y="1203158"/>
            <a:ext cx="6799966" cy="3159666"/>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rgbClr val="789C4A"/>
              </a:buClr>
              <a:buSzPts val="3200"/>
              <a:buFont typeface="Arial"/>
              <a:buChar char="•"/>
              <a:defRPr sz="3200" b="0" i="0" u="none" strike="noStrike" cap="none">
                <a:solidFill>
                  <a:srgbClr val="524F4F"/>
                </a:solidFill>
                <a:latin typeface="Calibri"/>
                <a:ea typeface="Calibri"/>
                <a:cs typeface="Calibri"/>
                <a:sym typeface="Calibri"/>
              </a:defRPr>
            </a:lvl1pPr>
            <a:lvl2pPr marL="914400" marR="0" lvl="1" indent="-406400" algn="l" rtl="0">
              <a:lnSpc>
                <a:spcPct val="100000"/>
              </a:lnSpc>
              <a:spcBef>
                <a:spcPts val="560"/>
              </a:spcBef>
              <a:spcAft>
                <a:spcPts val="0"/>
              </a:spcAft>
              <a:buClr>
                <a:srgbClr val="789C4A"/>
              </a:buClr>
              <a:buSzPts val="2800"/>
              <a:buFont typeface="Arial"/>
              <a:buChar char="•"/>
              <a:defRPr sz="2800" b="0" i="0" u="none" strike="noStrike" cap="none">
                <a:solidFill>
                  <a:srgbClr val="524F4F"/>
                </a:solidFill>
                <a:latin typeface="Calibri"/>
                <a:ea typeface="Calibri"/>
                <a:cs typeface="Calibri"/>
                <a:sym typeface="Calibri"/>
              </a:defRPr>
            </a:lvl2pPr>
            <a:lvl3pPr marL="1371600" marR="0" lvl="2" indent="-381000" algn="l" rtl="0">
              <a:lnSpc>
                <a:spcPct val="100000"/>
              </a:lnSpc>
              <a:spcBef>
                <a:spcPts val="480"/>
              </a:spcBef>
              <a:spcAft>
                <a:spcPts val="0"/>
              </a:spcAft>
              <a:buClr>
                <a:srgbClr val="789C4A"/>
              </a:buClr>
              <a:buSzPts val="2400"/>
              <a:buFont typeface="Arial"/>
              <a:buChar char="•"/>
              <a:defRPr sz="2400" b="0" i="0" u="none" strike="noStrike" cap="none">
                <a:solidFill>
                  <a:srgbClr val="524F4F"/>
                </a:solidFill>
                <a:latin typeface="Calibri"/>
                <a:ea typeface="Calibri"/>
                <a:cs typeface="Calibri"/>
                <a:sym typeface="Calibri"/>
              </a:defRPr>
            </a:lvl3pPr>
            <a:lvl4pPr marL="1828800" marR="0" lvl="3" indent="-355600" algn="l" rtl="0">
              <a:lnSpc>
                <a:spcPct val="100000"/>
              </a:lnSpc>
              <a:spcBef>
                <a:spcPts val="400"/>
              </a:spcBef>
              <a:spcAft>
                <a:spcPts val="0"/>
              </a:spcAft>
              <a:buClr>
                <a:srgbClr val="789C4A"/>
              </a:buClr>
              <a:buSzPts val="2000"/>
              <a:buFont typeface="Arial"/>
              <a:buChar char="•"/>
              <a:defRPr sz="2000" b="0" i="0" u="none" strike="noStrike" cap="none">
                <a:solidFill>
                  <a:srgbClr val="524F4F"/>
                </a:solidFill>
                <a:latin typeface="Calibri"/>
                <a:ea typeface="Calibri"/>
                <a:cs typeface="Calibri"/>
                <a:sym typeface="Calibri"/>
              </a:defRPr>
            </a:lvl4pPr>
            <a:lvl5pPr marL="2286000" marR="0" lvl="4" indent="-355600" algn="l" rtl="0">
              <a:lnSpc>
                <a:spcPct val="100000"/>
              </a:lnSpc>
              <a:spcBef>
                <a:spcPts val="400"/>
              </a:spcBef>
              <a:spcAft>
                <a:spcPts val="0"/>
              </a:spcAft>
              <a:buClr>
                <a:srgbClr val="789C4A"/>
              </a:buClr>
              <a:buSzPts val="2000"/>
              <a:buFont typeface="Arial"/>
              <a:buChar char="•"/>
              <a:defRPr sz="2000" b="0" i="0" u="none" strike="noStrike" cap="none">
                <a:solidFill>
                  <a:srgbClr val="524F4F"/>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 name="Google Shape;15;p44"/>
          <p:cNvSpPr txBox="1">
            <a:spLocks noGrp="1"/>
          </p:cNvSpPr>
          <p:nvPr>
            <p:ph type="title"/>
          </p:nvPr>
        </p:nvSpPr>
        <p:spPr>
          <a:xfrm>
            <a:off x="497303" y="250149"/>
            <a:ext cx="6799967" cy="8572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3B71"/>
              </a:buClr>
              <a:buSzPts val="4000"/>
              <a:buFont typeface="Calibri"/>
              <a:buNone/>
              <a:defRPr sz="4000" b="0" i="0" u="none" strike="noStrike" cap="none">
                <a:solidFill>
                  <a:srgbClr val="003B7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499556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039F6-D624-0F24-C90C-86B8E92015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953076-D874-2E80-9D9F-6F4A0A362038}"/>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BE9A626-7D59-0515-1478-7F86B7C8C931}"/>
              </a:ext>
            </a:extLst>
          </p:cNvPr>
          <p:cNvSpPr>
            <a:spLocks noGrp="1"/>
          </p:cNvSpPr>
          <p:nvPr>
            <p:ph type="dt" sz="half" idx="10"/>
          </p:nvPr>
        </p:nvSpPr>
        <p:spPr/>
        <p:txBody>
          <a:bodyPr/>
          <a:lstStyle/>
          <a:p>
            <a:fld id="{715A2410-A6B3-8F4D-9232-5BF95F9BCD5D}" type="datetimeFigureOut">
              <a:rPr lang="en-US" smtClean="0"/>
              <a:t>3/29/23</a:t>
            </a:fld>
            <a:endParaRPr lang="en-US"/>
          </a:p>
        </p:txBody>
      </p:sp>
      <p:sp>
        <p:nvSpPr>
          <p:cNvPr id="5" name="Footer Placeholder 4">
            <a:extLst>
              <a:ext uri="{FF2B5EF4-FFF2-40B4-BE49-F238E27FC236}">
                <a16:creationId xmlns:a16="http://schemas.microsoft.com/office/drawing/2014/main" id="{5878E5B3-E9C7-6AF4-CDF6-8309084ADB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414B15-E783-0206-68A5-C5103D316273}"/>
              </a:ext>
            </a:extLst>
          </p:cNvPr>
          <p:cNvSpPr>
            <a:spLocks noGrp="1"/>
          </p:cNvSpPr>
          <p:nvPr>
            <p:ph type="sldNum" sz="quarter" idx="12"/>
          </p:nvPr>
        </p:nvSpPr>
        <p:spPr/>
        <p:txBody>
          <a:bodyPr/>
          <a:lstStyle/>
          <a:p>
            <a:fld id="{F66A3C82-6911-5B43-A9D4-A2C7B59A2E0E}" type="slidenum">
              <a:rPr lang="en-US" smtClean="0"/>
              <a:t>‹#›</a:t>
            </a:fld>
            <a:endParaRPr lang="en-US"/>
          </a:p>
        </p:txBody>
      </p:sp>
    </p:spTree>
    <p:extLst>
      <p:ext uri="{BB962C8B-B14F-4D97-AF65-F5344CB8AC3E}">
        <p14:creationId xmlns:p14="http://schemas.microsoft.com/office/powerpoint/2010/main" val="3908803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40716-B315-03B0-FF6B-6AC7D3A7C28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366AEC-E446-212C-6CDE-94373D0D0E2B}"/>
              </a:ext>
            </a:extLst>
          </p:cNvPr>
          <p:cNvSpPr>
            <a:spLocks noGrp="1"/>
          </p:cNvSpPr>
          <p:nvPr>
            <p:ph type="dt" sz="half" idx="10"/>
          </p:nvPr>
        </p:nvSpPr>
        <p:spPr/>
        <p:txBody>
          <a:bodyPr/>
          <a:lstStyle/>
          <a:p>
            <a:fld id="{715A2410-A6B3-8F4D-9232-5BF95F9BCD5D}" type="datetimeFigureOut">
              <a:rPr lang="en-US" smtClean="0"/>
              <a:t>3/29/23</a:t>
            </a:fld>
            <a:endParaRPr lang="en-US"/>
          </a:p>
        </p:txBody>
      </p:sp>
      <p:sp>
        <p:nvSpPr>
          <p:cNvPr id="4" name="Footer Placeholder 3">
            <a:extLst>
              <a:ext uri="{FF2B5EF4-FFF2-40B4-BE49-F238E27FC236}">
                <a16:creationId xmlns:a16="http://schemas.microsoft.com/office/drawing/2014/main" id="{719A8E0B-89F3-44EB-6C51-812631639AD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23B08D-7038-5A50-A6DA-8F4FD7F2CE91}"/>
              </a:ext>
            </a:extLst>
          </p:cNvPr>
          <p:cNvSpPr>
            <a:spLocks noGrp="1"/>
          </p:cNvSpPr>
          <p:nvPr>
            <p:ph type="sldNum" sz="quarter" idx="12"/>
          </p:nvPr>
        </p:nvSpPr>
        <p:spPr/>
        <p:txBody>
          <a:bodyPr/>
          <a:lstStyle/>
          <a:p>
            <a:fld id="{F66A3C82-6911-5B43-A9D4-A2C7B59A2E0E}" type="slidenum">
              <a:rPr lang="en-US" smtClean="0"/>
              <a:t>‹#›</a:t>
            </a:fld>
            <a:endParaRPr lang="en-US"/>
          </a:p>
        </p:txBody>
      </p:sp>
    </p:spTree>
    <p:extLst>
      <p:ext uri="{BB962C8B-B14F-4D97-AF65-F5344CB8AC3E}">
        <p14:creationId xmlns:p14="http://schemas.microsoft.com/office/powerpoint/2010/main" val="3990612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D4FD3-E1DB-AA85-75BF-CECDCA1E11BB}"/>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3EAE0C4C-3013-63A3-A98A-15318C8F9172}"/>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88C1AB-B09C-1956-0EF6-06B5E8EA170A}"/>
              </a:ext>
            </a:extLst>
          </p:cNvPr>
          <p:cNvSpPr>
            <a:spLocks noGrp="1"/>
          </p:cNvSpPr>
          <p:nvPr>
            <p:ph type="dt" sz="half" idx="10"/>
          </p:nvPr>
        </p:nvSpPr>
        <p:spPr/>
        <p:txBody>
          <a:bodyPr/>
          <a:lstStyle/>
          <a:p>
            <a:fld id="{715A2410-A6B3-8F4D-9232-5BF95F9BCD5D}" type="datetimeFigureOut">
              <a:rPr lang="en-US" smtClean="0"/>
              <a:t>3/29/23</a:t>
            </a:fld>
            <a:endParaRPr lang="en-US"/>
          </a:p>
        </p:txBody>
      </p:sp>
      <p:sp>
        <p:nvSpPr>
          <p:cNvPr id="5" name="Footer Placeholder 4">
            <a:extLst>
              <a:ext uri="{FF2B5EF4-FFF2-40B4-BE49-F238E27FC236}">
                <a16:creationId xmlns:a16="http://schemas.microsoft.com/office/drawing/2014/main" id="{7E02C2B5-C34A-703A-041E-495C7D1BCF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E5D5CA-FBBA-85ED-1B15-178AB16FA7AF}"/>
              </a:ext>
            </a:extLst>
          </p:cNvPr>
          <p:cNvSpPr>
            <a:spLocks noGrp="1"/>
          </p:cNvSpPr>
          <p:nvPr>
            <p:ph type="sldNum" sz="quarter" idx="12"/>
          </p:nvPr>
        </p:nvSpPr>
        <p:spPr/>
        <p:txBody>
          <a:bodyPr/>
          <a:lstStyle/>
          <a:p>
            <a:fld id="{F66A3C82-6911-5B43-A9D4-A2C7B59A2E0E}" type="slidenum">
              <a:rPr lang="en-US" smtClean="0"/>
              <a:t>‹#›</a:t>
            </a:fld>
            <a:endParaRPr lang="en-US"/>
          </a:p>
        </p:txBody>
      </p:sp>
    </p:spTree>
    <p:extLst>
      <p:ext uri="{BB962C8B-B14F-4D97-AF65-F5344CB8AC3E}">
        <p14:creationId xmlns:p14="http://schemas.microsoft.com/office/powerpoint/2010/main" val="8182605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9785407"/>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3" r:id="rId4"/>
    <p:sldLayoutId id="2147483654" r:id="rId5"/>
    <p:sldLayoutId id="2147483655" r:id="rId6"/>
    <p:sldLayoutId id="2147483656" r:id="rId7"/>
    <p:sldLayoutId id="2147483657" r:id="rId8"/>
    <p:sldLayoutId id="2147483658" r:id="rId9"/>
    <p:sldLayoutId id="2147483659" r:id="rId10"/>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em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3.xml"/><Relationship Id="rId1" Type="http://schemas.openxmlformats.org/officeDocument/2006/relationships/video" Target="https://www.youtube.com/embed/cK0jNrxnLVw?feature=oembed"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video" Target="https://www.youtube.com/embed/wNQ0RGMhSBo?feature=oembed" TargetMode="External"/><Relationship Id="rId5" Type="http://schemas.openxmlformats.org/officeDocument/2006/relationships/hyperlink" Target="http://bit.ly/Sakai-meaningful-learning" TargetMode="External"/><Relationship Id="rId4" Type="http://schemas.openxmlformats.org/officeDocument/2006/relationships/image" Target="../media/image26.jpe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hyperlink" Target="http://bit.ly/Sakai-Conversations" TargetMode="Externa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video" Target="https://www.youtube.com/embed/dEAeeOTQmbQ?feature=oembed" TargetMode="External"/><Relationship Id="rId4" Type="http://schemas.openxmlformats.org/officeDocument/2006/relationships/image" Target="../media/image29.jpe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bit.ly/Sakai-Open-Roadmap"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bit.ly/Sakai-Open-Roadmap"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32.jp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39.jpeg"/><Relationship Id="rId4" Type="http://schemas.openxmlformats.org/officeDocument/2006/relationships/image" Target="../media/image38.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hyperlink" Target="https://creativecommons.org/licenses/by/4.0/"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9F037E-1828-7544-80E5-221B01C12D6D}"/>
              </a:ext>
            </a:extLst>
          </p:cNvPr>
          <p:cNvSpPr/>
          <p:nvPr/>
        </p:nvSpPr>
        <p:spPr>
          <a:xfrm>
            <a:off x="3204376" y="4754851"/>
            <a:ext cx="1311965" cy="276999"/>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4F4A5BB5-8F47-E04B-BCCB-40F29F4C575A}"/>
              </a:ext>
            </a:extLst>
          </p:cNvPr>
          <p:cNvSpPr txBox="1"/>
          <p:nvPr/>
        </p:nvSpPr>
        <p:spPr>
          <a:xfrm>
            <a:off x="3204376" y="4754851"/>
            <a:ext cx="1812900" cy="261610"/>
          </a:xfrm>
          <a:prstGeom prst="rect">
            <a:avLst/>
          </a:prstGeom>
          <a:noFill/>
        </p:spPr>
        <p:txBody>
          <a:bodyPr wrap="square" rtlCol="0">
            <a:spAutoFit/>
          </a:bodyPr>
          <a:lstStyle/>
          <a:p>
            <a:r>
              <a:rPr lang="en-US" sz="1100" b="1" dirty="0">
                <a:solidFill>
                  <a:srgbClr val="003B71"/>
                </a:solidFill>
                <a:latin typeface="Gotham" pitchFamily="2" charset="0"/>
              </a:rPr>
              <a:t>#NERCOMP23</a:t>
            </a:r>
          </a:p>
        </p:txBody>
      </p:sp>
      <p:pic>
        <p:nvPicPr>
          <p:cNvPr id="3" name="Picture 2" descr="Graphical user interface&#10;&#10;Description automatically generated with low confidence">
            <a:extLst>
              <a:ext uri="{FF2B5EF4-FFF2-40B4-BE49-F238E27FC236}">
                <a16:creationId xmlns:a16="http://schemas.microsoft.com/office/drawing/2014/main" id="{0B9E0B55-CAB7-82CF-D6EB-2469DF4A22CD}"/>
              </a:ext>
            </a:extLst>
          </p:cNvPr>
          <p:cNvPicPr>
            <a:picLocks noChangeAspect="1"/>
          </p:cNvPicPr>
          <p:nvPr/>
        </p:nvPicPr>
        <p:blipFill>
          <a:blip r:embed="rId2"/>
          <a:stretch>
            <a:fillRect/>
          </a:stretch>
        </p:blipFill>
        <p:spPr>
          <a:xfrm>
            <a:off x="0" y="-64851"/>
            <a:ext cx="9144000" cy="5143500"/>
          </a:xfrm>
          <a:prstGeom prst="rect">
            <a:avLst/>
          </a:prstGeom>
        </p:spPr>
      </p:pic>
    </p:spTree>
    <p:extLst>
      <p:ext uri="{BB962C8B-B14F-4D97-AF65-F5344CB8AC3E}">
        <p14:creationId xmlns:p14="http://schemas.microsoft.com/office/powerpoint/2010/main" val="811409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 Teams&#10;&#10;Description automatically generated">
            <a:extLst>
              <a:ext uri="{FF2B5EF4-FFF2-40B4-BE49-F238E27FC236}">
                <a16:creationId xmlns:a16="http://schemas.microsoft.com/office/drawing/2014/main" id="{D1E2F468-4257-7789-836F-4ACD73C13E4E}"/>
              </a:ext>
            </a:extLst>
          </p:cNvPr>
          <p:cNvPicPr>
            <a:picLocks noChangeAspect="1"/>
          </p:cNvPicPr>
          <p:nvPr/>
        </p:nvPicPr>
        <p:blipFill rotWithShape="1">
          <a:blip r:embed="rId2"/>
          <a:srcRect t="15921" r="45104"/>
          <a:stretch/>
        </p:blipFill>
        <p:spPr>
          <a:xfrm>
            <a:off x="274674" y="616148"/>
            <a:ext cx="4026043" cy="4200526"/>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B715B718-7034-A252-A7E2-9E9EFA5535A0}"/>
              </a:ext>
            </a:extLst>
          </p:cNvPr>
          <p:cNvPicPr>
            <a:picLocks noChangeAspect="1"/>
          </p:cNvPicPr>
          <p:nvPr/>
        </p:nvPicPr>
        <p:blipFill rotWithShape="1">
          <a:blip r:embed="rId3"/>
          <a:srcRect t="15921" r="45104"/>
          <a:stretch/>
        </p:blipFill>
        <p:spPr>
          <a:xfrm>
            <a:off x="4482883" y="541138"/>
            <a:ext cx="4097936" cy="4275536"/>
          </a:xfrm>
          <a:prstGeom prst="rect">
            <a:avLst/>
          </a:prstGeom>
        </p:spPr>
      </p:pic>
      <p:sp>
        <p:nvSpPr>
          <p:cNvPr id="4" name="TextBox 3">
            <a:extLst>
              <a:ext uri="{FF2B5EF4-FFF2-40B4-BE49-F238E27FC236}">
                <a16:creationId xmlns:a16="http://schemas.microsoft.com/office/drawing/2014/main" id="{EDADB393-27ED-2FC3-FF0D-540728D57C04}"/>
              </a:ext>
            </a:extLst>
          </p:cNvPr>
          <p:cNvSpPr txBox="1"/>
          <p:nvPr/>
        </p:nvSpPr>
        <p:spPr>
          <a:xfrm>
            <a:off x="3204376" y="4754851"/>
            <a:ext cx="1812900" cy="261610"/>
          </a:xfrm>
          <a:prstGeom prst="rect">
            <a:avLst/>
          </a:prstGeom>
          <a:solidFill>
            <a:schemeClr val="bg1"/>
          </a:solidFill>
        </p:spPr>
        <p:txBody>
          <a:bodyPr wrap="square" rtlCol="0">
            <a:spAutoFit/>
          </a:bodyPr>
          <a:lstStyle/>
          <a:p>
            <a:r>
              <a:rPr lang="en-US" sz="1100" b="1" dirty="0">
                <a:solidFill>
                  <a:srgbClr val="003B71"/>
                </a:solidFill>
                <a:latin typeface="Gotham" pitchFamily="2" charset="0"/>
              </a:rPr>
              <a:t>#NERCOMP23</a:t>
            </a:r>
          </a:p>
        </p:txBody>
      </p:sp>
    </p:spTree>
    <p:extLst>
      <p:ext uri="{BB962C8B-B14F-4D97-AF65-F5344CB8AC3E}">
        <p14:creationId xmlns:p14="http://schemas.microsoft.com/office/powerpoint/2010/main" val="1324178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6A7802C3-6847-0F51-45DD-2F07C944A590}"/>
              </a:ext>
            </a:extLst>
          </p:cNvPr>
          <p:cNvPicPr>
            <a:picLocks noChangeAspect="1"/>
          </p:cNvPicPr>
          <p:nvPr/>
        </p:nvPicPr>
        <p:blipFill rotWithShape="1">
          <a:blip r:embed="rId2"/>
          <a:srcRect t="16875"/>
          <a:stretch/>
        </p:blipFill>
        <p:spPr>
          <a:xfrm>
            <a:off x="1" y="1232293"/>
            <a:ext cx="3090876" cy="3632597"/>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971FD4E5-5434-C78F-5E8D-6A0E6970DE4B}"/>
              </a:ext>
            </a:extLst>
          </p:cNvPr>
          <p:cNvPicPr>
            <a:picLocks noChangeAspect="1"/>
          </p:cNvPicPr>
          <p:nvPr/>
        </p:nvPicPr>
        <p:blipFill rotWithShape="1">
          <a:blip r:embed="rId3"/>
          <a:srcRect t="16875"/>
          <a:stretch/>
        </p:blipFill>
        <p:spPr>
          <a:xfrm>
            <a:off x="3026562" y="1232295"/>
            <a:ext cx="3090876" cy="3632596"/>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7FA7687F-0E81-48AC-C88E-23D9DD55B048}"/>
              </a:ext>
            </a:extLst>
          </p:cNvPr>
          <p:cNvPicPr>
            <a:picLocks noChangeAspect="1"/>
          </p:cNvPicPr>
          <p:nvPr/>
        </p:nvPicPr>
        <p:blipFill rotWithShape="1">
          <a:blip r:embed="rId4"/>
          <a:srcRect t="16875"/>
          <a:stretch/>
        </p:blipFill>
        <p:spPr>
          <a:xfrm>
            <a:off x="6053124" y="1232295"/>
            <a:ext cx="3090876" cy="3632595"/>
          </a:xfrm>
          <a:prstGeom prst="rect">
            <a:avLst/>
          </a:prstGeom>
        </p:spPr>
      </p:pic>
      <p:sp>
        <p:nvSpPr>
          <p:cNvPr id="10" name="Title 9">
            <a:extLst>
              <a:ext uri="{FF2B5EF4-FFF2-40B4-BE49-F238E27FC236}">
                <a16:creationId xmlns:a16="http://schemas.microsoft.com/office/drawing/2014/main" id="{34E59CA5-6B25-CF6D-9F55-D84E53844F2C}"/>
              </a:ext>
            </a:extLst>
          </p:cNvPr>
          <p:cNvSpPr>
            <a:spLocks noGrp="1"/>
          </p:cNvSpPr>
          <p:nvPr>
            <p:ph type="title"/>
          </p:nvPr>
        </p:nvSpPr>
        <p:spPr/>
        <p:txBody>
          <a:bodyPr/>
          <a:lstStyle/>
          <a:p>
            <a:r>
              <a:rPr lang="en-US" dirty="0"/>
              <a:t>My Fall 22 Modules in Canvas (1/3)</a:t>
            </a:r>
          </a:p>
        </p:txBody>
      </p:sp>
      <p:cxnSp>
        <p:nvCxnSpPr>
          <p:cNvPr id="12" name="Straight Arrow Connector 11">
            <a:extLst>
              <a:ext uri="{FF2B5EF4-FFF2-40B4-BE49-F238E27FC236}">
                <a16:creationId xmlns:a16="http://schemas.microsoft.com/office/drawing/2014/main" id="{67C75217-05BA-6A74-26F2-E179B23ACCD1}"/>
              </a:ext>
            </a:extLst>
          </p:cNvPr>
          <p:cNvCxnSpPr>
            <a:cxnSpLocks/>
          </p:cNvCxnSpPr>
          <p:nvPr/>
        </p:nvCxnSpPr>
        <p:spPr>
          <a:xfrm>
            <a:off x="6117438" y="1007269"/>
            <a:ext cx="2776531" cy="10715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A88F1F5-C2FA-52B2-CB84-55AF8CCF1BE3}"/>
              </a:ext>
            </a:extLst>
          </p:cNvPr>
          <p:cNvSpPr txBox="1"/>
          <p:nvPr/>
        </p:nvSpPr>
        <p:spPr>
          <a:xfrm>
            <a:off x="3204376" y="4754851"/>
            <a:ext cx="1812900" cy="261610"/>
          </a:xfrm>
          <a:prstGeom prst="rect">
            <a:avLst/>
          </a:prstGeom>
          <a:solidFill>
            <a:schemeClr val="bg1"/>
          </a:solidFill>
        </p:spPr>
        <p:txBody>
          <a:bodyPr wrap="square" rtlCol="0">
            <a:spAutoFit/>
          </a:bodyPr>
          <a:lstStyle/>
          <a:p>
            <a:r>
              <a:rPr lang="en-US" sz="1100" b="1" dirty="0">
                <a:solidFill>
                  <a:srgbClr val="003B71"/>
                </a:solidFill>
                <a:latin typeface="Gotham" pitchFamily="2" charset="0"/>
              </a:rPr>
              <a:t>#NERCOMP23</a:t>
            </a:r>
          </a:p>
        </p:txBody>
      </p:sp>
    </p:spTree>
    <p:extLst>
      <p:ext uri="{BB962C8B-B14F-4D97-AF65-F5344CB8AC3E}">
        <p14:creationId xmlns:p14="http://schemas.microsoft.com/office/powerpoint/2010/main" val="26207077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7F78AA-3784-3F1E-3F01-656D8D28CC71}"/>
              </a:ext>
            </a:extLst>
          </p:cNvPr>
          <p:cNvSpPr>
            <a:spLocks noGrp="1"/>
          </p:cNvSpPr>
          <p:nvPr>
            <p:ph type="body" sz="quarter" idx="10"/>
          </p:nvPr>
        </p:nvSpPr>
        <p:spPr>
          <a:xfrm>
            <a:off x="497304" y="1203158"/>
            <a:ext cx="5757192" cy="3070018"/>
          </a:xfrm>
        </p:spPr>
        <p:txBody>
          <a:bodyPr>
            <a:normAutofit fontScale="92500" lnSpcReduction="10000"/>
          </a:bodyPr>
          <a:lstStyle/>
          <a:p>
            <a:r>
              <a:rPr lang="en-US" sz="2800" dirty="0"/>
              <a:t>From the Campus IT perspective, this is a single LTI tool</a:t>
            </a:r>
          </a:p>
          <a:p>
            <a:r>
              <a:rPr lang="en-US" sz="2800" dirty="0"/>
              <a:t>The "new vendor" meetings 3-4 hours Summer 2033</a:t>
            </a:r>
          </a:p>
          <a:p>
            <a:r>
              <a:rPr lang="en-US" sz="2800" dirty="0"/>
              <a:t>Help with the integration (1 hour back in Sept 2022)</a:t>
            </a:r>
          </a:p>
          <a:p>
            <a:r>
              <a:rPr lang="en-US" sz="2800" dirty="0"/>
              <a:t>Happy faculty member</a:t>
            </a:r>
          </a:p>
        </p:txBody>
      </p:sp>
      <p:sp>
        <p:nvSpPr>
          <p:cNvPr id="2" name="Title 1">
            <a:extLst>
              <a:ext uri="{FF2B5EF4-FFF2-40B4-BE49-F238E27FC236}">
                <a16:creationId xmlns:a16="http://schemas.microsoft.com/office/drawing/2014/main" id="{C477A3A3-35E9-54F2-A3EF-80D3ED8680EA}"/>
              </a:ext>
            </a:extLst>
          </p:cNvPr>
          <p:cNvSpPr>
            <a:spLocks noGrp="1"/>
          </p:cNvSpPr>
          <p:nvPr>
            <p:ph type="title"/>
          </p:nvPr>
        </p:nvSpPr>
        <p:spPr/>
        <p:txBody>
          <a:bodyPr/>
          <a:lstStyle/>
          <a:p>
            <a:r>
              <a:rPr lang="en-US" dirty="0"/>
              <a:t>Campus IT Perspective</a:t>
            </a:r>
          </a:p>
        </p:txBody>
      </p:sp>
      <p:pic>
        <p:nvPicPr>
          <p:cNvPr id="4" name="Google Shape;285;p14">
            <a:extLst>
              <a:ext uri="{FF2B5EF4-FFF2-40B4-BE49-F238E27FC236}">
                <a16:creationId xmlns:a16="http://schemas.microsoft.com/office/drawing/2014/main" id="{4674C6DB-78AF-DC80-A9B1-B7B68FF1DE57}"/>
              </a:ext>
            </a:extLst>
          </p:cNvPr>
          <p:cNvPicPr preferRelativeResize="0"/>
          <p:nvPr/>
        </p:nvPicPr>
        <p:blipFill rotWithShape="1">
          <a:blip r:embed="rId2">
            <a:alphaModFix/>
          </a:blip>
          <a:srcRect/>
          <a:stretch/>
        </p:blipFill>
        <p:spPr>
          <a:xfrm>
            <a:off x="5970929" y="1268016"/>
            <a:ext cx="2815884" cy="3103959"/>
          </a:xfrm>
          <a:prstGeom prst="rect">
            <a:avLst/>
          </a:prstGeom>
          <a:noFill/>
          <a:ln>
            <a:noFill/>
          </a:ln>
        </p:spPr>
      </p:pic>
      <p:sp>
        <p:nvSpPr>
          <p:cNvPr id="5" name="TextBox 4">
            <a:extLst>
              <a:ext uri="{FF2B5EF4-FFF2-40B4-BE49-F238E27FC236}">
                <a16:creationId xmlns:a16="http://schemas.microsoft.com/office/drawing/2014/main" id="{FB2EDBB6-E132-E7B3-9AEE-2FB4998102B2}"/>
              </a:ext>
            </a:extLst>
          </p:cNvPr>
          <p:cNvSpPr txBox="1"/>
          <p:nvPr/>
        </p:nvSpPr>
        <p:spPr>
          <a:xfrm>
            <a:off x="3204376" y="4754851"/>
            <a:ext cx="1812900" cy="261610"/>
          </a:xfrm>
          <a:prstGeom prst="rect">
            <a:avLst/>
          </a:prstGeom>
          <a:solidFill>
            <a:schemeClr val="bg1"/>
          </a:solidFill>
        </p:spPr>
        <p:txBody>
          <a:bodyPr wrap="square" rtlCol="0">
            <a:spAutoFit/>
          </a:bodyPr>
          <a:lstStyle/>
          <a:p>
            <a:r>
              <a:rPr lang="en-US" sz="1100" b="1" dirty="0">
                <a:solidFill>
                  <a:srgbClr val="003B71"/>
                </a:solidFill>
                <a:latin typeface="Gotham" pitchFamily="2" charset="0"/>
              </a:rPr>
              <a:t>#NERCOMP23</a:t>
            </a:r>
          </a:p>
        </p:txBody>
      </p:sp>
    </p:spTree>
    <p:extLst>
      <p:ext uri="{BB962C8B-B14F-4D97-AF65-F5344CB8AC3E}">
        <p14:creationId xmlns:p14="http://schemas.microsoft.com/office/powerpoint/2010/main" val="3922879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55162-59F1-623F-FD4B-9BB41A148B54}"/>
              </a:ext>
            </a:extLst>
          </p:cNvPr>
          <p:cNvSpPr>
            <a:spLocks noGrp="1"/>
          </p:cNvSpPr>
          <p:nvPr>
            <p:ph type="title"/>
          </p:nvPr>
        </p:nvSpPr>
        <p:spPr>
          <a:prstGeom prst="rect">
            <a:avLst/>
          </a:prstGeom>
        </p:spPr>
        <p:txBody>
          <a:bodyPr/>
          <a:lstStyle/>
          <a:p>
            <a:r>
              <a:rPr lang="en-US" dirty="0"/>
              <a:t>Demo</a:t>
            </a:r>
          </a:p>
        </p:txBody>
      </p:sp>
      <p:sp>
        <p:nvSpPr>
          <p:cNvPr id="5" name="TextBox 4">
            <a:extLst>
              <a:ext uri="{FF2B5EF4-FFF2-40B4-BE49-F238E27FC236}">
                <a16:creationId xmlns:a16="http://schemas.microsoft.com/office/drawing/2014/main" id="{0834015A-5394-C0A6-9AD1-B7408798C1B7}"/>
              </a:ext>
            </a:extLst>
          </p:cNvPr>
          <p:cNvSpPr txBox="1"/>
          <p:nvPr/>
        </p:nvSpPr>
        <p:spPr>
          <a:xfrm>
            <a:off x="3226410" y="4743834"/>
            <a:ext cx="1812900" cy="261610"/>
          </a:xfrm>
          <a:prstGeom prst="rect">
            <a:avLst/>
          </a:prstGeom>
          <a:solidFill>
            <a:schemeClr val="bg2"/>
          </a:solidFill>
        </p:spPr>
        <p:txBody>
          <a:bodyPr wrap="square" rtlCol="0">
            <a:spAutoFit/>
          </a:bodyPr>
          <a:lstStyle/>
          <a:p>
            <a:r>
              <a:rPr lang="en-US" sz="1100" b="1" dirty="0">
                <a:solidFill>
                  <a:srgbClr val="003B71"/>
                </a:solidFill>
                <a:latin typeface="Gotham" pitchFamily="2" charset="0"/>
              </a:rPr>
              <a:t>#NERCOMP23</a:t>
            </a:r>
          </a:p>
        </p:txBody>
      </p:sp>
    </p:spTree>
    <p:extLst>
      <p:ext uri="{BB962C8B-B14F-4D97-AF65-F5344CB8AC3E}">
        <p14:creationId xmlns:p14="http://schemas.microsoft.com/office/powerpoint/2010/main" val="3081380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37E268-F560-2F78-C12E-1667ADDFDE09}"/>
              </a:ext>
            </a:extLst>
          </p:cNvPr>
          <p:cNvSpPr>
            <a:spLocks noGrp="1"/>
          </p:cNvSpPr>
          <p:nvPr>
            <p:ph type="body" sz="quarter" idx="10"/>
          </p:nvPr>
        </p:nvSpPr>
        <p:spPr>
          <a:xfrm>
            <a:off x="3373514" y="1203158"/>
            <a:ext cx="5249117" cy="3070018"/>
          </a:xfrm>
        </p:spPr>
        <p:txBody>
          <a:bodyPr>
            <a:normAutofit fontScale="92500"/>
          </a:bodyPr>
          <a:lstStyle/>
          <a:p>
            <a:r>
              <a:rPr lang="en-US" dirty="0"/>
              <a:t>I am teaching the way I like</a:t>
            </a:r>
          </a:p>
          <a:p>
            <a:r>
              <a:rPr lang="en-US" dirty="0"/>
              <a:t>I have much more control over the student UX because of Lessons</a:t>
            </a:r>
          </a:p>
          <a:p>
            <a:r>
              <a:rPr lang="en-US" dirty="0"/>
              <a:t>I am not stuck in an LMS that will never change or grow.</a:t>
            </a:r>
          </a:p>
        </p:txBody>
      </p:sp>
      <p:sp>
        <p:nvSpPr>
          <p:cNvPr id="2" name="Title 1">
            <a:extLst>
              <a:ext uri="{FF2B5EF4-FFF2-40B4-BE49-F238E27FC236}">
                <a16:creationId xmlns:a16="http://schemas.microsoft.com/office/drawing/2014/main" id="{A59BF223-2DD1-A970-84D1-FCA85BAE0438}"/>
              </a:ext>
            </a:extLst>
          </p:cNvPr>
          <p:cNvSpPr>
            <a:spLocks noGrp="1"/>
          </p:cNvSpPr>
          <p:nvPr>
            <p:ph type="title"/>
          </p:nvPr>
        </p:nvSpPr>
        <p:spPr/>
        <p:txBody>
          <a:bodyPr/>
          <a:lstStyle/>
          <a:p>
            <a:r>
              <a:rPr lang="en-US" dirty="0"/>
              <a:t>Instructor Perspective</a:t>
            </a:r>
          </a:p>
        </p:txBody>
      </p:sp>
      <p:pic>
        <p:nvPicPr>
          <p:cNvPr id="5" name="Google Shape;284;p14">
            <a:extLst>
              <a:ext uri="{FF2B5EF4-FFF2-40B4-BE49-F238E27FC236}">
                <a16:creationId xmlns:a16="http://schemas.microsoft.com/office/drawing/2014/main" id="{0DDD5083-D6FD-4F79-D4D9-1F10641D6438}"/>
              </a:ext>
            </a:extLst>
          </p:cNvPr>
          <p:cNvPicPr preferRelativeResize="0"/>
          <p:nvPr/>
        </p:nvPicPr>
        <p:blipFill rotWithShape="1">
          <a:blip r:embed="rId2">
            <a:alphaModFix/>
          </a:blip>
          <a:srcRect/>
          <a:stretch/>
        </p:blipFill>
        <p:spPr>
          <a:xfrm>
            <a:off x="96258" y="975102"/>
            <a:ext cx="3428755" cy="3428755"/>
          </a:xfrm>
          <a:prstGeom prst="rect">
            <a:avLst/>
          </a:prstGeom>
          <a:noFill/>
          <a:ln>
            <a:noFill/>
          </a:ln>
        </p:spPr>
      </p:pic>
      <p:sp>
        <p:nvSpPr>
          <p:cNvPr id="4" name="TextBox 3">
            <a:extLst>
              <a:ext uri="{FF2B5EF4-FFF2-40B4-BE49-F238E27FC236}">
                <a16:creationId xmlns:a16="http://schemas.microsoft.com/office/drawing/2014/main" id="{F6B8D119-0CD1-08A9-8ACC-D656E9B35E72}"/>
              </a:ext>
            </a:extLst>
          </p:cNvPr>
          <p:cNvSpPr txBox="1"/>
          <p:nvPr/>
        </p:nvSpPr>
        <p:spPr>
          <a:xfrm>
            <a:off x="3204376" y="4754851"/>
            <a:ext cx="1812900" cy="261610"/>
          </a:xfrm>
          <a:prstGeom prst="rect">
            <a:avLst/>
          </a:prstGeom>
          <a:solidFill>
            <a:schemeClr val="bg1"/>
          </a:solidFill>
        </p:spPr>
        <p:txBody>
          <a:bodyPr wrap="square" rtlCol="0">
            <a:spAutoFit/>
          </a:bodyPr>
          <a:lstStyle/>
          <a:p>
            <a:r>
              <a:rPr lang="en-US" sz="1100" b="1" dirty="0">
                <a:solidFill>
                  <a:srgbClr val="003B71"/>
                </a:solidFill>
                <a:latin typeface="Gotham" pitchFamily="2" charset="0"/>
              </a:rPr>
              <a:t>#NERCOMP23</a:t>
            </a:r>
          </a:p>
        </p:txBody>
      </p:sp>
    </p:spTree>
    <p:extLst>
      <p:ext uri="{BB962C8B-B14F-4D97-AF65-F5344CB8AC3E}">
        <p14:creationId xmlns:p14="http://schemas.microsoft.com/office/powerpoint/2010/main" val="1961973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AD25B0-9F89-2C52-8764-34967EF7697C}"/>
              </a:ext>
            </a:extLst>
          </p:cNvPr>
          <p:cNvSpPr>
            <a:spLocks noGrp="1"/>
          </p:cNvSpPr>
          <p:nvPr>
            <p:ph type="body" sz="quarter" idx="10"/>
          </p:nvPr>
        </p:nvSpPr>
        <p:spPr>
          <a:xfrm>
            <a:off x="497304" y="1203158"/>
            <a:ext cx="5617057" cy="3070018"/>
          </a:xfrm>
        </p:spPr>
        <p:txBody>
          <a:bodyPr/>
          <a:lstStyle/>
          <a:p>
            <a:r>
              <a:rPr lang="en-US" sz="2800" dirty="0"/>
              <a:t>Zero complaints</a:t>
            </a:r>
          </a:p>
          <a:p>
            <a:r>
              <a:rPr lang="en-US" sz="2800" dirty="0"/>
              <a:t>Students picked it up right away</a:t>
            </a:r>
          </a:p>
          <a:p>
            <a:pPr lvl="1"/>
            <a:r>
              <a:rPr lang="en-US" sz="2400" dirty="0"/>
              <a:t>They use resources outside the LMS across many classes - this was like a publisher site associated with a book</a:t>
            </a:r>
          </a:p>
          <a:p>
            <a:r>
              <a:rPr lang="en-US" sz="2800" dirty="0"/>
              <a:t>They even used Sakai features like the Tasks tool</a:t>
            </a:r>
          </a:p>
        </p:txBody>
      </p:sp>
      <p:sp>
        <p:nvSpPr>
          <p:cNvPr id="2" name="Title 1">
            <a:extLst>
              <a:ext uri="{FF2B5EF4-FFF2-40B4-BE49-F238E27FC236}">
                <a16:creationId xmlns:a16="http://schemas.microsoft.com/office/drawing/2014/main" id="{F381DF08-F376-0238-2A3B-7B8B63D016AB}"/>
              </a:ext>
            </a:extLst>
          </p:cNvPr>
          <p:cNvSpPr>
            <a:spLocks noGrp="1"/>
          </p:cNvSpPr>
          <p:nvPr>
            <p:ph type="title"/>
          </p:nvPr>
        </p:nvSpPr>
        <p:spPr/>
        <p:txBody>
          <a:bodyPr/>
          <a:lstStyle/>
          <a:p>
            <a:r>
              <a:rPr lang="en-US" dirty="0"/>
              <a:t>Student Perspective</a:t>
            </a:r>
          </a:p>
        </p:txBody>
      </p:sp>
      <p:pic>
        <p:nvPicPr>
          <p:cNvPr id="5" name="Google Shape;292;p14">
            <a:extLst>
              <a:ext uri="{FF2B5EF4-FFF2-40B4-BE49-F238E27FC236}">
                <a16:creationId xmlns:a16="http://schemas.microsoft.com/office/drawing/2014/main" id="{EBB86383-B5D4-B2A6-25E4-49111FDDFF23}"/>
              </a:ext>
            </a:extLst>
          </p:cNvPr>
          <p:cNvPicPr preferRelativeResize="0"/>
          <p:nvPr/>
        </p:nvPicPr>
        <p:blipFill rotWithShape="1">
          <a:blip r:embed="rId2">
            <a:alphaModFix/>
          </a:blip>
          <a:srcRect/>
          <a:stretch/>
        </p:blipFill>
        <p:spPr>
          <a:xfrm>
            <a:off x="5512594" y="1268017"/>
            <a:ext cx="3002756" cy="3002756"/>
          </a:xfrm>
          <a:prstGeom prst="rect">
            <a:avLst/>
          </a:prstGeom>
          <a:noFill/>
          <a:ln>
            <a:noFill/>
          </a:ln>
        </p:spPr>
      </p:pic>
      <p:sp>
        <p:nvSpPr>
          <p:cNvPr id="4" name="TextBox 3">
            <a:extLst>
              <a:ext uri="{FF2B5EF4-FFF2-40B4-BE49-F238E27FC236}">
                <a16:creationId xmlns:a16="http://schemas.microsoft.com/office/drawing/2014/main" id="{3D770F6B-625B-AF15-E521-9D0386BF2FDD}"/>
              </a:ext>
            </a:extLst>
          </p:cNvPr>
          <p:cNvSpPr txBox="1"/>
          <p:nvPr/>
        </p:nvSpPr>
        <p:spPr>
          <a:xfrm>
            <a:off x="3204376" y="4754851"/>
            <a:ext cx="1812900" cy="261610"/>
          </a:xfrm>
          <a:prstGeom prst="rect">
            <a:avLst/>
          </a:prstGeom>
          <a:solidFill>
            <a:schemeClr val="bg1"/>
          </a:solidFill>
        </p:spPr>
        <p:txBody>
          <a:bodyPr wrap="square" rtlCol="0">
            <a:spAutoFit/>
          </a:bodyPr>
          <a:lstStyle/>
          <a:p>
            <a:r>
              <a:rPr lang="en-US" sz="1100" b="1" dirty="0">
                <a:solidFill>
                  <a:srgbClr val="003B71"/>
                </a:solidFill>
                <a:latin typeface="Gotham" pitchFamily="2" charset="0"/>
              </a:rPr>
              <a:t>#NERCOMP23</a:t>
            </a:r>
          </a:p>
        </p:txBody>
      </p:sp>
    </p:spTree>
    <p:extLst>
      <p:ext uri="{BB962C8B-B14F-4D97-AF65-F5344CB8AC3E}">
        <p14:creationId xmlns:p14="http://schemas.microsoft.com/office/powerpoint/2010/main" val="30712933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6ECF8B-FF57-5822-FCA2-4BB856E01638}"/>
              </a:ext>
            </a:extLst>
          </p:cNvPr>
          <p:cNvSpPr>
            <a:spLocks noGrp="1"/>
          </p:cNvSpPr>
          <p:nvPr>
            <p:ph type="body" sz="quarter" idx="10"/>
          </p:nvPr>
        </p:nvSpPr>
        <p:spPr/>
        <p:txBody>
          <a:bodyPr/>
          <a:lstStyle/>
          <a:p>
            <a:r>
              <a:rPr lang="en-US" sz="2400" dirty="0"/>
              <a:t>My goal is to pave the way for multiple LMS systems on a campus</a:t>
            </a:r>
          </a:p>
          <a:p>
            <a:r>
              <a:rPr lang="en-US" sz="2400" dirty="0"/>
              <a:t>I am adding a light LMS capability my </a:t>
            </a:r>
            <a:r>
              <a:rPr lang="en-US" sz="2400" dirty="0" err="1"/>
              <a:t>Tsugi</a:t>
            </a:r>
            <a:r>
              <a:rPr lang="en-US" sz="2400" dirty="0"/>
              <a:t> Learning Object Repository so can teach right in my learning object repository</a:t>
            </a:r>
          </a:p>
          <a:p>
            <a:r>
              <a:rPr lang="en-US" sz="2400" dirty="0"/>
              <a:t>I am working with a grad student and trying to convince her to build a prototype Virtual Reality LMS and plug it in using LTI Advantage</a:t>
            </a:r>
          </a:p>
          <a:p>
            <a:endParaRPr lang="en-US" sz="2400" dirty="0"/>
          </a:p>
          <a:p>
            <a:endParaRPr lang="en-US" sz="2400" dirty="0"/>
          </a:p>
        </p:txBody>
      </p:sp>
      <p:sp>
        <p:nvSpPr>
          <p:cNvPr id="2" name="Title 1">
            <a:extLst>
              <a:ext uri="{FF2B5EF4-FFF2-40B4-BE49-F238E27FC236}">
                <a16:creationId xmlns:a16="http://schemas.microsoft.com/office/drawing/2014/main" id="{BB0A0C40-F967-3965-B2F3-6A8004088747}"/>
              </a:ext>
            </a:extLst>
          </p:cNvPr>
          <p:cNvSpPr>
            <a:spLocks noGrp="1"/>
          </p:cNvSpPr>
          <p:nvPr>
            <p:ph type="title"/>
          </p:nvPr>
        </p:nvSpPr>
        <p:spPr/>
        <p:txBody>
          <a:bodyPr/>
          <a:lstStyle/>
          <a:p>
            <a:r>
              <a:rPr lang="en-US" dirty="0"/>
              <a:t>My Future Research &gt; 1 LMS</a:t>
            </a:r>
          </a:p>
        </p:txBody>
      </p:sp>
      <p:sp>
        <p:nvSpPr>
          <p:cNvPr id="4" name="TextBox 3">
            <a:extLst>
              <a:ext uri="{FF2B5EF4-FFF2-40B4-BE49-F238E27FC236}">
                <a16:creationId xmlns:a16="http://schemas.microsoft.com/office/drawing/2014/main" id="{0E0D468F-96D4-BA19-2A4E-8B01C42A4A92}"/>
              </a:ext>
            </a:extLst>
          </p:cNvPr>
          <p:cNvSpPr txBox="1"/>
          <p:nvPr/>
        </p:nvSpPr>
        <p:spPr>
          <a:xfrm>
            <a:off x="3204376" y="4754851"/>
            <a:ext cx="1812900" cy="261610"/>
          </a:xfrm>
          <a:prstGeom prst="rect">
            <a:avLst/>
          </a:prstGeom>
          <a:solidFill>
            <a:schemeClr val="bg1"/>
          </a:solidFill>
        </p:spPr>
        <p:txBody>
          <a:bodyPr wrap="square" rtlCol="0">
            <a:spAutoFit/>
          </a:bodyPr>
          <a:lstStyle/>
          <a:p>
            <a:r>
              <a:rPr lang="en-US" sz="1100" b="1" dirty="0">
                <a:solidFill>
                  <a:srgbClr val="003B71"/>
                </a:solidFill>
                <a:latin typeface="Gotham" pitchFamily="2" charset="0"/>
              </a:rPr>
              <a:t>#NERCOMP23</a:t>
            </a:r>
          </a:p>
        </p:txBody>
      </p:sp>
    </p:spTree>
    <p:extLst>
      <p:ext uri="{BB962C8B-B14F-4D97-AF65-F5344CB8AC3E}">
        <p14:creationId xmlns:p14="http://schemas.microsoft.com/office/powerpoint/2010/main" val="2695631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3ACEC6-D8AB-5770-2C65-06C545288710}"/>
              </a:ext>
            </a:extLst>
          </p:cNvPr>
          <p:cNvSpPr>
            <a:spLocks noGrp="1"/>
          </p:cNvSpPr>
          <p:nvPr>
            <p:ph type="body" sz="quarter" idx="10"/>
          </p:nvPr>
        </p:nvSpPr>
        <p:spPr/>
        <p:txBody>
          <a:bodyPr/>
          <a:lstStyle/>
          <a:p>
            <a:r>
              <a:rPr lang="en-US" sz="2800" dirty="0"/>
              <a:t>More information</a:t>
            </a:r>
          </a:p>
          <a:p>
            <a:pPr lvl="1"/>
            <a:r>
              <a:rPr lang="en-US" sz="2400" dirty="0"/>
              <a:t>Plus @</a:t>
            </a:r>
            <a:r>
              <a:rPr lang="en-US" sz="2400" dirty="0" err="1"/>
              <a:t>sakailms.org</a:t>
            </a:r>
            <a:endParaRPr lang="en-US" sz="2400" dirty="0"/>
          </a:p>
          <a:p>
            <a:r>
              <a:rPr lang="en-US" sz="2800" dirty="0"/>
              <a:t>Beta server</a:t>
            </a:r>
          </a:p>
          <a:p>
            <a:pPr lvl="1"/>
            <a:r>
              <a:rPr lang="en-US" sz="2400" dirty="0"/>
              <a:t>https://</a:t>
            </a:r>
            <a:r>
              <a:rPr lang="en-US" sz="2400" dirty="0" err="1"/>
              <a:t>plus.sakaicloud.com</a:t>
            </a:r>
            <a:endParaRPr lang="en-US" sz="2400" dirty="0"/>
          </a:p>
          <a:p>
            <a:r>
              <a:rPr lang="en-US" sz="2800" dirty="0"/>
              <a:t>Let's do some beta testing over the summer.</a:t>
            </a:r>
          </a:p>
        </p:txBody>
      </p:sp>
      <p:sp>
        <p:nvSpPr>
          <p:cNvPr id="2" name="Title 1">
            <a:extLst>
              <a:ext uri="{FF2B5EF4-FFF2-40B4-BE49-F238E27FC236}">
                <a16:creationId xmlns:a16="http://schemas.microsoft.com/office/drawing/2014/main" id="{84F1AA7A-76D2-8CDA-2952-F37AE83EE165}"/>
              </a:ext>
            </a:extLst>
          </p:cNvPr>
          <p:cNvSpPr>
            <a:spLocks noGrp="1"/>
          </p:cNvSpPr>
          <p:nvPr>
            <p:ph type="title"/>
          </p:nvPr>
        </p:nvSpPr>
        <p:spPr/>
        <p:txBody>
          <a:bodyPr/>
          <a:lstStyle/>
          <a:p>
            <a:r>
              <a:rPr lang="en-US" dirty="0"/>
              <a:t>Summary	</a:t>
            </a:r>
          </a:p>
        </p:txBody>
      </p:sp>
      <p:sp>
        <p:nvSpPr>
          <p:cNvPr id="4" name="TextBox 3">
            <a:extLst>
              <a:ext uri="{FF2B5EF4-FFF2-40B4-BE49-F238E27FC236}">
                <a16:creationId xmlns:a16="http://schemas.microsoft.com/office/drawing/2014/main" id="{AEE122D6-E94C-02E7-D59E-9D911B13705A}"/>
              </a:ext>
            </a:extLst>
          </p:cNvPr>
          <p:cNvSpPr txBox="1"/>
          <p:nvPr/>
        </p:nvSpPr>
        <p:spPr>
          <a:xfrm>
            <a:off x="3204376" y="4754851"/>
            <a:ext cx="1812900" cy="261610"/>
          </a:xfrm>
          <a:prstGeom prst="rect">
            <a:avLst/>
          </a:prstGeom>
          <a:solidFill>
            <a:schemeClr val="bg1"/>
          </a:solidFill>
        </p:spPr>
        <p:txBody>
          <a:bodyPr wrap="square" rtlCol="0">
            <a:spAutoFit/>
          </a:bodyPr>
          <a:lstStyle/>
          <a:p>
            <a:r>
              <a:rPr lang="en-US" sz="1100" b="1" dirty="0">
                <a:solidFill>
                  <a:srgbClr val="003B71"/>
                </a:solidFill>
                <a:latin typeface="Gotham" pitchFamily="2" charset="0"/>
              </a:rPr>
              <a:t>#NERCOMP23</a:t>
            </a:r>
          </a:p>
        </p:txBody>
      </p:sp>
    </p:spTree>
    <p:extLst>
      <p:ext uri="{BB962C8B-B14F-4D97-AF65-F5344CB8AC3E}">
        <p14:creationId xmlns:p14="http://schemas.microsoft.com/office/powerpoint/2010/main" val="11372676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7DC775-C962-E142-B31A-0FBD16B1DA48}"/>
              </a:ext>
            </a:extLst>
          </p:cNvPr>
          <p:cNvPicPr>
            <a:picLocks noChangeAspect="1"/>
          </p:cNvPicPr>
          <p:nvPr/>
        </p:nvPicPr>
        <p:blipFill rotWithShape="1">
          <a:blip r:embed="rId2"/>
          <a:srcRect r="24640"/>
          <a:stretch/>
        </p:blipFill>
        <p:spPr>
          <a:xfrm>
            <a:off x="0" y="0"/>
            <a:ext cx="9144000" cy="4670115"/>
          </a:xfrm>
          <a:prstGeom prst="rect">
            <a:avLst/>
          </a:prstGeom>
        </p:spPr>
      </p:pic>
      <p:sp>
        <p:nvSpPr>
          <p:cNvPr id="8" name="Rectangle 7">
            <a:extLst>
              <a:ext uri="{FF2B5EF4-FFF2-40B4-BE49-F238E27FC236}">
                <a16:creationId xmlns:a16="http://schemas.microsoft.com/office/drawing/2014/main" id="{6655AC30-9858-5247-ADB9-2CB75EE65CF8}"/>
              </a:ext>
            </a:extLst>
          </p:cNvPr>
          <p:cNvSpPr/>
          <p:nvPr/>
        </p:nvSpPr>
        <p:spPr>
          <a:xfrm>
            <a:off x="3870" y="0"/>
            <a:ext cx="9144000" cy="4686017"/>
          </a:xfrm>
          <a:prstGeom prst="rect">
            <a:avLst/>
          </a:prstGeom>
          <a:solidFill>
            <a:schemeClr val="bg1">
              <a:alpha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t>	`</a:t>
            </a:r>
            <a:endParaRPr lang="en-US" dirty="0"/>
          </a:p>
        </p:txBody>
      </p:sp>
      <p:sp>
        <p:nvSpPr>
          <p:cNvPr id="5" name="Rectangle 4">
            <a:extLst>
              <a:ext uri="{FF2B5EF4-FFF2-40B4-BE49-F238E27FC236}">
                <a16:creationId xmlns:a16="http://schemas.microsoft.com/office/drawing/2014/main" id="{0B9F037E-1828-7544-80E5-221B01C12D6D}"/>
              </a:ext>
            </a:extLst>
          </p:cNvPr>
          <p:cNvSpPr/>
          <p:nvPr/>
        </p:nvSpPr>
        <p:spPr>
          <a:xfrm>
            <a:off x="3204376" y="4754851"/>
            <a:ext cx="1311965" cy="276999"/>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4F4A5BB5-8F47-E04B-BCCB-40F29F4C575A}"/>
              </a:ext>
            </a:extLst>
          </p:cNvPr>
          <p:cNvSpPr txBox="1"/>
          <p:nvPr/>
        </p:nvSpPr>
        <p:spPr>
          <a:xfrm>
            <a:off x="3204376" y="4754851"/>
            <a:ext cx="1812900" cy="261610"/>
          </a:xfrm>
          <a:prstGeom prst="rect">
            <a:avLst/>
          </a:prstGeom>
          <a:noFill/>
        </p:spPr>
        <p:txBody>
          <a:bodyPr wrap="square" rtlCol="0">
            <a:spAutoFit/>
          </a:bodyPr>
          <a:lstStyle/>
          <a:p>
            <a:r>
              <a:rPr lang="en-US" sz="1100" b="1" dirty="0">
                <a:solidFill>
                  <a:srgbClr val="003B71"/>
                </a:solidFill>
                <a:latin typeface="Gotham" pitchFamily="2" charset="0"/>
              </a:rPr>
              <a:t>#NERCOMP23</a:t>
            </a:r>
          </a:p>
        </p:txBody>
      </p:sp>
      <p:sp>
        <p:nvSpPr>
          <p:cNvPr id="9" name="Google Shape;273;p17">
            <a:extLst>
              <a:ext uri="{FF2B5EF4-FFF2-40B4-BE49-F238E27FC236}">
                <a16:creationId xmlns:a16="http://schemas.microsoft.com/office/drawing/2014/main" id="{1F9906DF-FAC6-065F-5745-2CE9E2073C6A}"/>
              </a:ext>
            </a:extLst>
          </p:cNvPr>
          <p:cNvSpPr txBox="1">
            <a:spLocks/>
          </p:cNvSpPr>
          <p:nvPr/>
        </p:nvSpPr>
        <p:spPr>
          <a:xfrm>
            <a:off x="3523314" y="765542"/>
            <a:ext cx="5424771" cy="2849335"/>
          </a:xfrm>
          <a:prstGeom prst="rect">
            <a:avLst/>
          </a:prstGeom>
          <a:noFill/>
          <a:ln>
            <a:noFill/>
          </a:ln>
        </p:spPr>
        <p:txBody>
          <a:bodyPr spcFirstLastPara="1" vert="horz" wrap="square" lIns="91425" tIns="45700" rIns="91425" bIns="45700" anchor="t" anchorCtr="0">
            <a:noAutofit/>
          </a:bodyPr>
          <a:lstStyle>
            <a:lvl1pPr algn="l" defTabSz="457200" rtl="0" eaLnBrk="1" latinLnBrk="0" hangingPunct="1">
              <a:spcBef>
                <a:spcPct val="0"/>
              </a:spcBef>
              <a:buNone/>
              <a:defRPr sz="4000" kern="1200">
                <a:solidFill>
                  <a:srgbClr val="003B71"/>
                </a:solidFill>
                <a:latin typeface="+mj-lt"/>
                <a:ea typeface="+mj-ea"/>
                <a:cs typeface="+mj-cs"/>
              </a:defRPr>
            </a:lvl1pPr>
          </a:lstStyle>
          <a:p>
            <a:pPr algn="ctr">
              <a:spcBef>
                <a:spcPts val="0"/>
              </a:spcBef>
              <a:buSzPts val="4000"/>
            </a:pPr>
            <a:r>
              <a:rPr lang="en-US" dirty="0" err="1"/>
              <a:t>SakaiLMS</a:t>
            </a:r>
            <a:br>
              <a:rPr lang="en-US" dirty="0"/>
            </a:br>
            <a:r>
              <a:rPr lang="en-US" sz="5400" dirty="0"/>
              <a:t>Great for Learning</a:t>
            </a:r>
            <a:endParaRPr lang="en-US" sz="2400" dirty="0"/>
          </a:p>
        </p:txBody>
      </p:sp>
      <p:pic>
        <p:nvPicPr>
          <p:cNvPr id="10" name="Google Shape;276;p17" descr="Icon&#10;&#10;Description automatically generated">
            <a:extLst>
              <a:ext uri="{FF2B5EF4-FFF2-40B4-BE49-F238E27FC236}">
                <a16:creationId xmlns:a16="http://schemas.microsoft.com/office/drawing/2014/main" id="{1D470B23-36F2-7C84-77CC-EB0E6837B9F3}"/>
              </a:ext>
            </a:extLst>
          </p:cNvPr>
          <p:cNvPicPr preferRelativeResize="0"/>
          <p:nvPr/>
        </p:nvPicPr>
        <p:blipFill rotWithShape="1">
          <a:blip r:embed="rId3">
            <a:alphaModFix/>
          </a:blip>
          <a:srcRect/>
          <a:stretch/>
        </p:blipFill>
        <p:spPr>
          <a:xfrm>
            <a:off x="195914" y="907300"/>
            <a:ext cx="3327400" cy="2298700"/>
          </a:xfrm>
          <a:prstGeom prst="rect">
            <a:avLst/>
          </a:prstGeom>
          <a:noFill/>
          <a:ln>
            <a:noFill/>
          </a:ln>
        </p:spPr>
      </p:pic>
    </p:spTree>
    <p:extLst>
      <p:ext uri="{BB962C8B-B14F-4D97-AF65-F5344CB8AC3E}">
        <p14:creationId xmlns:p14="http://schemas.microsoft.com/office/powerpoint/2010/main" val="12271247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7080FD13-1E12-2688-B685-2F122B387C8F}"/>
              </a:ext>
            </a:extLst>
          </p:cNvPr>
          <p:cNvPicPr>
            <a:picLocks noChangeAspect="1"/>
          </p:cNvPicPr>
          <p:nvPr/>
        </p:nvPicPr>
        <p:blipFill>
          <a:blip r:embed="rId2"/>
          <a:stretch>
            <a:fillRect/>
          </a:stretch>
        </p:blipFill>
        <p:spPr>
          <a:xfrm>
            <a:off x="521367" y="250149"/>
            <a:ext cx="7772400" cy="408051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02123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7DC775-C962-E142-B31A-0FBD16B1DA48}"/>
              </a:ext>
            </a:extLst>
          </p:cNvPr>
          <p:cNvPicPr>
            <a:picLocks noChangeAspect="1"/>
          </p:cNvPicPr>
          <p:nvPr/>
        </p:nvPicPr>
        <p:blipFill rotWithShape="1">
          <a:blip r:embed="rId3"/>
          <a:srcRect r="24640"/>
          <a:stretch/>
        </p:blipFill>
        <p:spPr>
          <a:xfrm>
            <a:off x="0" y="0"/>
            <a:ext cx="9144000" cy="4670115"/>
          </a:xfrm>
          <a:prstGeom prst="rect">
            <a:avLst/>
          </a:prstGeom>
        </p:spPr>
      </p:pic>
      <p:sp>
        <p:nvSpPr>
          <p:cNvPr id="8" name="Rectangle 7">
            <a:extLst>
              <a:ext uri="{FF2B5EF4-FFF2-40B4-BE49-F238E27FC236}">
                <a16:creationId xmlns:a16="http://schemas.microsoft.com/office/drawing/2014/main" id="{6655AC30-9858-5247-ADB9-2CB75EE65CF8}"/>
              </a:ext>
            </a:extLst>
          </p:cNvPr>
          <p:cNvSpPr/>
          <p:nvPr/>
        </p:nvSpPr>
        <p:spPr>
          <a:xfrm>
            <a:off x="3870" y="0"/>
            <a:ext cx="9144000" cy="4686017"/>
          </a:xfrm>
          <a:prstGeom prst="rect">
            <a:avLst/>
          </a:prstGeom>
          <a:solidFill>
            <a:schemeClr val="bg1">
              <a:alpha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a:t>	`</a:t>
            </a:r>
            <a:endParaRPr lang="en-US" dirty="0"/>
          </a:p>
        </p:txBody>
      </p:sp>
      <p:sp>
        <p:nvSpPr>
          <p:cNvPr id="2" name="Title 1"/>
          <p:cNvSpPr>
            <a:spLocks noGrp="1"/>
          </p:cNvSpPr>
          <p:nvPr>
            <p:ph type="title"/>
          </p:nvPr>
        </p:nvSpPr>
        <p:spPr>
          <a:xfrm>
            <a:off x="509335" y="1906432"/>
            <a:ext cx="8125329" cy="857250"/>
          </a:xfrm>
        </p:spPr>
        <p:txBody>
          <a:bodyPr/>
          <a:lstStyle/>
          <a:p>
            <a:pPr algn="ctr"/>
            <a:r>
              <a:rPr lang="en-US" dirty="0"/>
              <a:t>Experiences Using </a:t>
            </a:r>
            <a:r>
              <a:rPr lang="en-US" dirty="0" err="1"/>
              <a:t>SakaiPlus</a:t>
            </a:r>
            <a:r>
              <a:rPr lang="en-US" dirty="0"/>
              <a:t> </a:t>
            </a:r>
            <a:br>
              <a:rPr lang="en-US" dirty="0"/>
            </a:br>
            <a:r>
              <a:rPr lang="en-US" dirty="0"/>
              <a:t>with Canvas </a:t>
            </a:r>
            <a:br>
              <a:rPr lang="en-US" dirty="0"/>
            </a:br>
            <a:r>
              <a:rPr lang="en-US" dirty="0"/>
              <a:t>at University of Michigan</a:t>
            </a:r>
          </a:p>
        </p:txBody>
      </p:sp>
      <p:sp>
        <p:nvSpPr>
          <p:cNvPr id="5" name="Rectangle 4">
            <a:extLst>
              <a:ext uri="{FF2B5EF4-FFF2-40B4-BE49-F238E27FC236}">
                <a16:creationId xmlns:a16="http://schemas.microsoft.com/office/drawing/2014/main" id="{0B9F037E-1828-7544-80E5-221B01C12D6D}"/>
              </a:ext>
            </a:extLst>
          </p:cNvPr>
          <p:cNvSpPr/>
          <p:nvPr/>
        </p:nvSpPr>
        <p:spPr>
          <a:xfrm>
            <a:off x="3204376" y="4754851"/>
            <a:ext cx="1311965" cy="276999"/>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4F4A5BB5-8F47-E04B-BCCB-40F29F4C575A}"/>
              </a:ext>
            </a:extLst>
          </p:cNvPr>
          <p:cNvSpPr txBox="1"/>
          <p:nvPr/>
        </p:nvSpPr>
        <p:spPr>
          <a:xfrm>
            <a:off x="3204376" y="4754851"/>
            <a:ext cx="1812900" cy="261610"/>
          </a:xfrm>
          <a:prstGeom prst="rect">
            <a:avLst/>
          </a:prstGeom>
          <a:noFill/>
        </p:spPr>
        <p:txBody>
          <a:bodyPr wrap="square" rtlCol="0">
            <a:spAutoFit/>
          </a:bodyPr>
          <a:lstStyle/>
          <a:p>
            <a:r>
              <a:rPr lang="en-US" sz="1100" b="1" dirty="0">
                <a:solidFill>
                  <a:srgbClr val="003B71"/>
                </a:solidFill>
                <a:latin typeface="Gotham" pitchFamily="2" charset="0"/>
              </a:rPr>
              <a:t>#NERCOMP23</a:t>
            </a:r>
          </a:p>
        </p:txBody>
      </p:sp>
    </p:spTree>
    <p:extLst>
      <p:ext uri="{BB962C8B-B14F-4D97-AF65-F5344CB8AC3E}">
        <p14:creationId xmlns:p14="http://schemas.microsoft.com/office/powerpoint/2010/main" val="16256594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21323CF-00A1-194E-9EF4-536E8430AD54}"/>
              </a:ext>
            </a:extLst>
          </p:cNvPr>
          <p:cNvSpPr/>
          <p:nvPr/>
        </p:nvSpPr>
        <p:spPr>
          <a:xfrm>
            <a:off x="3348646" y="4754851"/>
            <a:ext cx="1097280" cy="278296"/>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79BB75AB-38F2-DC4A-AA0D-EC0B69F2AC87}"/>
              </a:ext>
            </a:extLst>
          </p:cNvPr>
          <p:cNvSpPr txBox="1"/>
          <p:nvPr/>
        </p:nvSpPr>
        <p:spPr>
          <a:xfrm>
            <a:off x="3204376" y="4754851"/>
            <a:ext cx="1812900" cy="261610"/>
          </a:xfrm>
          <a:prstGeom prst="rect">
            <a:avLst/>
          </a:prstGeom>
          <a:noFill/>
        </p:spPr>
        <p:txBody>
          <a:bodyPr wrap="square" rtlCol="0">
            <a:spAutoFit/>
          </a:bodyPr>
          <a:lstStyle/>
          <a:p>
            <a:r>
              <a:rPr lang="en-US" sz="1100" b="1" dirty="0">
                <a:solidFill>
                  <a:srgbClr val="003B71"/>
                </a:solidFill>
                <a:latin typeface="Gotham" pitchFamily="2" charset="0"/>
              </a:rPr>
              <a:t>#NERCOMP23</a:t>
            </a:r>
          </a:p>
        </p:txBody>
      </p:sp>
      <p:sp>
        <p:nvSpPr>
          <p:cNvPr id="4" name="Title 1">
            <a:extLst>
              <a:ext uri="{FF2B5EF4-FFF2-40B4-BE49-F238E27FC236}">
                <a16:creationId xmlns:a16="http://schemas.microsoft.com/office/drawing/2014/main" id="{B7221D6A-FCA4-09B9-2A63-B082B8F34132}"/>
              </a:ext>
            </a:extLst>
          </p:cNvPr>
          <p:cNvSpPr txBox="1">
            <a:spLocks/>
          </p:cNvSpPr>
          <p:nvPr/>
        </p:nvSpPr>
        <p:spPr>
          <a:xfrm>
            <a:off x="497303" y="250149"/>
            <a:ext cx="6799967" cy="857250"/>
          </a:xfrm>
          <a:prstGeom prst="rect">
            <a:avLst/>
          </a:prstGeom>
        </p:spPr>
        <p:txBody>
          <a:bodyPr vert="horz"/>
          <a:lstStyle>
            <a:lvl1pPr algn="l" defTabSz="457200" rtl="0" eaLnBrk="1" latinLnBrk="0" hangingPunct="1">
              <a:spcBef>
                <a:spcPct val="0"/>
              </a:spcBef>
              <a:buNone/>
              <a:defRPr sz="4000" kern="1200">
                <a:solidFill>
                  <a:srgbClr val="003B71"/>
                </a:solidFill>
                <a:latin typeface="+mj-lt"/>
                <a:ea typeface="+mj-ea"/>
                <a:cs typeface="+mj-cs"/>
              </a:defRPr>
            </a:lvl1pPr>
          </a:lstStyle>
          <a:p>
            <a:r>
              <a:rPr lang="en-US" dirty="0">
                <a:latin typeface="Calibri" panose="020F0502020204030204" pitchFamily="34" charset="0"/>
                <a:cs typeface="Calibri" panose="020F0502020204030204" pitchFamily="34" charset="0"/>
              </a:rPr>
              <a:t>Online Learning Content</a:t>
            </a:r>
          </a:p>
        </p:txBody>
      </p:sp>
      <p:sp>
        <p:nvSpPr>
          <p:cNvPr id="8" name="Google Shape;453;p38">
            <a:extLst>
              <a:ext uri="{FF2B5EF4-FFF2-40B4-BE49-F238E27FC236}">
                <a16:creationId xmlns:a16="http://schemas.microsoft.com/office/drawing/2014/main" id="{C9A615EB-0FEE-657F-C7F6-AE0CB1955FFE}"/>
              </a:ext>
            </a:extLst>
          </p:cNvPr>
          <p:cNvSpPr txBox="1"/>
          <p:nvPr/>
        </p:nvSpPr>
        <p:spPr>
          <a:xfrm>
            <a:off x="630778" y="4094480"/>
            <a:ext cx="3941222" cy="40392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425" b="0" i="1" u="none" strike="noStrike" cap="none" dirty="0">
                <a:solidFill>
                  <a:schemeClr val="dk1"/>
                </a:solidFill>
                <a:latin typeface="Calibri" panose="020F0502020204030204" pitchFamily="34" charset="0"/>
                <a:ea typeface="Roboto"/>
                <a:cs typeface="Calibri" panose="020F0502020204030204" pitchFamily="34" charset="0"/>
                <a:sym typeface="Roboto"/>
              </a:rPr>
              <a:t>Sakai Lessons: Advanced content authoring</a:t>
            </a:r>
            <a:endParaRPr sz="1425" b="0" i="1" u="none" strike="noStrike" cap="none" dirty="0">
              <a:solidFill>
                <a:srgbClr val="000000"/>
              </a:solidFill>
              <a:latin typeface="Calibri" panose="020F0502020204030204" pitchFamily="34" charset="0"/>
              <a:ea typeface="Roboto"/>
              <a:cs typeface="Calibri" panose="020F0502020204030204" pitchFamily="34" charset="0"/>
              <a:sym typeface="Roboto"/>
            </a:endParaRPr>
          </a:p>
        </p:txBody>
      </p:sp>
      <p:pic>
        <p:nvPicPr>
          <p:cNvPr id="10" name="Picture 9" descr="Graphical user interface, website&#10;&#10;Description automatically generated">
            <a:extLst>
              <a:ext uri="{FF2B5EF4-FFF2-40B4-BE49-F238E27FC236}">
                <a16:creationId xmlns:a16="http://schemas.microsoft.com/office/drawing/2014/main" id="{A4F53F9F-5569-D3F0-4B56-3235577ECB4D}"/>
              </a:ext>
            </a:extLst>
          </p:cNvPr>
          <p:cNvPicPr>
            <a:picLocks noChangeAspect="1"/>
          </p:cNvPicPr>
          <p:nvPr/>
        </p:nvPicPr>
        <p:blipFill>
          <a:blip r:embed="rId3"/>
          <a:stretch>
            <a:fillRect/>
          </a:stretch>
        </p:blipFill>
        <p:spPr>
          <a:xfrm>
            <a:off x="723986" y="905155"/>
            <a:ext cx="5792561" cy="3258315"/>
          </a:xfrm>
          <a:prstGeom prst="rect">
            <a:avLst/>
          </a:prstGeom>
        </p:spPr>
      </p:pic>
    </p:spTree>
    <p:extLst>
      <p:ext uri="{BB962C8B-B14F-4D97-AF65-F5344CB8AC3E}">
        <p14:creationId xmlns:p14="http://schemas.microsoft.com/office/powerpoint/2010/main" val="6274554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9BD097-B38A-053C-EA9B-233E00B3434E}"/>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Online Learning Content</a:t>
            </a:r>
            <a:endParaRPr lang="en-US" dirty="0"/>
          </a:p>
        </p:txBody>
      </p:sp>
      <p:pic>
        <p:nvPicPr>
          <p:cNvPr id="4" name="Online Media 3" descr="Lessons course organization examples">
            <a:hlinkClick r:id="" action="ppaction://media"/>
            <a:extLst>
              <a:ext uri="{FF2B5EF4-FFF2-40B4-BE49-F238E27FC236}">
                <a16:creationId xmlns:a16="http://schemas.microsoft.com/office/drawing/2014/main" id="{0C4F0BD9-6C3B-6302-650D-A20072ED849A}"/>
              </a:ext>
            </a:extLst>
          </p:cNvPr>
          <p:cNvPicPr>
            <a:picLocks noRot="1" noChangeAspect="1"/>
          </p:cNvPicPr>
          <p:nvPr>
            <a:videoFile r:link="rId1"/>
          </p:nvPr>
        </p:nvPicPr>
        <p:blipFill>
          <a:blip r:embed="rId3"/>
          <a:stretch>
            <a:fillRect/>
          </a:stretch>
        </p:blipFill>
        <p:spPr>
          <a:xfrm>
            <a:off x="607031" y="936597"/>
            <a:ext cx="5788152" cy="3270305"/>
          </a:xfrm>
          <a:prstGeom prst="rect">
            <a:avLst/>
          </a:prstGeom>
        </p:spPr>
      </p:pic>
    </p:spTree>
    <p:extLst>
      <p:ext uri="{BB962C8B-B14F-4D97-AF65-F5344CB8AC3E}">
        <p14:creationId xmlns:p14="http://schemas.microsoft.com/office/powerpoint/2010/main" val="372286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21323CF-00A1-194E-9EF4-536E8430AD54}"/>
              </a:ext>
            </a:extLst>
          </p:cNvPr>
          <p:cNvSpPr/>
          <p:nvPr/>
        </p:nvSpPr>
        <p:spPr>
          <a:xfrm>
            <a:off x="3348646" y="4754851"/>
            <a:ext cx="1097280" cy="278296"/>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79BB75AB-38F2-DC4A-AA0D-EC0B69F2AC87}"/>
              </a:ext>
            </a:extLst>
          </p:cNvPr>
          <p:cNvSpPr txBox="1"/>
          <p:nvPr/>
        </p:nvSpPr>
        <p:spPr>
          <a:xfrm>
            <a:off x="3204376" y="4754851"/>
            <a:ext cx="1812900" cy="261610"/>
          </a:xfrm>
          <a:prstGeom prst="rect">
            <a:avLst/>
          </a:prstGeom>
          <a:noFill/>
        </p:spPr>
        <p:txBody>
          <a:bodyPr wrap="square" rtlCol="0">
            <a:spAutoFit/>
          </a:bodyPr>
          <a:lstStyle/>
          <a:p>
            <a:r>
              <a:rPr lang="en-US" sz="1100" b="1" dirty="0">
                <a:solidFill>
                  <a:srgbClr val="003B71"/>
                </a:solidFill>
                <a:latin typeface="Gotham" pitchFamily="2" charset="0"/>
              </a:rPr>
              <a:t>#NERCOMP23</a:t>
            </a:r>
          </a:p>
        </p:txBody>
      </p:sp>
      <p:sp>
        <p:nvSpPr>
          <p:cNvPr id="4" name="Title 1">
            <a:extLst>
              <a:ext uri="{FF2B5EF4-FFF2-40B4-BE49-F238E27FC236}">
                <a16:creationId xmlns:a16="http://schemas.microsoft.com/office/drawing/2014/main" id="{B7221D6A-FCA4-09B9-2A63-B082B8F34132}"/>
              </a:ext>
            </a:extLst>
          </p:cNvPr>
          <p:cNvSpPr txBox="1">
            <a:spLocks/>
          </p:cNvSpPr>
          <p:nvPr/>
        </p:nvSpPr>
        <p:spPr>
          <a:xfrm>
            <a:off x="497303" y="250149"/>
            <a:ext cx="6799967" cy="857250"/>
          </a:xfrm>
          <a:prstGeom prst="rect">
            <a:avLst/>
          </a:prstGeom>
        </p:spPr>
        <p:txBody>
          <a:bodyPr vert="horz"/>
          <a:lstStyle>
            <a:lvl1pPr algn="l" defTabSz="457200" rtl="0" eaLnBrk="1" latinLnBrk="0" hangingPunct="1">
              <a:spcBef>
                <a:spcPct val="0"/>
              </a:spcBef>
              <a:buNone/>
              <a:defRPr sz="4000" kern="1200">
                <a:solidFill>
                  <a:srgbClr val="003B71"/>
                </a:solidFill>
                <a:latin typeface="+mj-lt"/>
                <a:ea typeface="+mj-ea"/>
                <a:cs typeface="+mj-cs"/>
              </a:defRPr>
            </a:lvl1pPr>
          </a:lstStyle>
          <a:p>
            <a:r>
              <a:rPr lang="en-US" dirty="0">
                <a:latin typeface="Calibri" panose="020F0502020204030204" pitchFamily="34" charset="0"/>
                <a:cs typeface="Calibri" panose="020F0502020204030204" pitchFamily="34" charset="0"/>
              </a:rPr>
              <a:t>Online Learning Content</a:t>
            </a:r>
          </a:p>
        </p:txBody>
      </p:sp>
      <p:sp>
        <p:nvSpPr>
          <p:cNvPr id="8" name="Google Shape;453;p38">
            <a:extLst>
              <a:ext uri="{FF2B5EF4-FFF2-40B4-BE49-F238E27FC236}">
                <a16:creationId xmlns:a16="http://schemas.microsoft.com/office/drawing/2014/main" id="{C9A615EB-0FEE-657F-C7F6-AE0CB1955FFE}"/>
              </a:ext>
            </a:extLst>
          </p:cNvPr>
          <p:cNvSpPr txBox="1"/>
          <p:nvPr/>
        </p:nvSpPr>
        <p:spPr>
          <a:xfrm>
            <a:off x="630778" y="4094480"/>
            <a:ext cx="3941222" cy="40392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425" b="0" i="1" u="none" strike="noStrike" cap="none" dirty="0">
                <a:solidFill>
                  <a:schemeClr val="dk1"/>
                </a:solidFill>
                <a:latin typeface="Calibri" panose="020F0502020204030204" pitchFamily="34" charset="0"/>
                <a:ea typeface="Roboto"/>
                <a:cs typeface="Calibri" panose="020F0502020204030204" pitchFamily="34" charset="0"/>
                <a:sym typeface="Roboto"/>
              </a:rPr>
              <a:t>Sakai Lessons: Advanced content authoring</a:t>
            </a:r>
            <a:endParaRPr sz="1425" b="0" i="1" u="none" strike="noStrike" cap="none" dirty="0">
              <a:solidFill>
                <a:srgbClr val="000000"/>
              </a:solidFill>
              <a:latin typeface="Calibri" panose="020F0502020204030204" pitchFamily="34" charset="0"/>
              <a:ea typeface="Roboto"/>
              <a:cs typeface="Calibri" panose="020F0502020204030204" pitchFamily="34" charset="0"/>
              <a:sym typeface="Roboto"/>
            </a:endParaRPr>
          </a:p>
        </p:txBody>
      </p:sp>
      <p:pic>
        <p:nvPicPr>
          <p:cNvPr id="10" name="Picture 9" descr="Graphical user interface, website&#10;&#10;Description automatically generated">
            <a:extLst>
              <a:ext uri="{FF2B5EF4-FFF2-40B4-BE49-F238E27FC236}">
                <a16:creationId xmlns:a16="http://schemas.microsoft.com/office/drawing/2014/main" id="{A4F53F9F-5569-D3F0-4B56-3235577ECB4D}"/>
              </a:ext>
            </a:extLst>
          </p:cNvPr>
          <p:cNvPicPr>
            <a:picLocks noChangeAspect="1"/>
          </p:cNvPicPr>
          <p:nvPr/>
        </p:nvPicPr>
        <p:blipFill>
          <a:blip r:embed="rId3"/>
          <a:stretch>
            <a:fillRect/>
          </a:stretch>
        </p:blipFill>
        <p:spPr>
          <a:xfrm>
            <a:off x="723986" y="905155"/>
            <a:ext cx="5792561" cy="3258315"/>
          </a:xfrm>
          <a:prstGeom prst="rect">
            <a:avLst/>
          </a:prstGeom>
          <a:noFill/>
        </p:spPr>
      </p:pic>
      <p:sp>
        <p:nvSpPr>
          <p:cNvPr id="7" name="Rectangle 6">
            <a:extLst>
              <a:ext uri="{FF2B5EF4-FFF2-40B4-BE49-F238E27FC236}">
                <a16:creationId xmlns:a16="http://schemas.microsoft.com/office/drawing/2014/main" id="{62388EE1-589E-A91A-940A-15659524B182}"/>
              </a:ext>
            </a:extLst>
          </p:cNvPr>
          <p:cNvSpPr/>
          <p:nvPr/>
        </p:nvSpPr>
        <p:spPr>
          <a:xfrm>
            <a:off x="732521" y="917350"/>
            <a:ext cx="5806440" cy="3273552"/>
          </a:xfrm>
          <a:prstGeom prst="rect">
            <a:avLst/>
          </a:prstGeom>
          <a:solidFill>
            <a:schemeClr val="tx2">
              <a:lumMod val="20000"/>
              <a:lumOff val="80000"/>
              <a:alpha val="44874"/>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Graphical user interface, application&#10;&#10;Description automatically generated">
            <a:extLst>
              <a:ext uri="{FF2B5EF4-FFF2-40B4-BE49-F238E27FC236}">
                <a16:creationId xmlns:a16="http://schemas.microsoft.com/office/drawing/2014/main" id="{DFAA56A4-67C1-096F-FF39-346B9C0D1DE9}"/>
              </a:ext>
            </a:extLst>
          </p:cNvPr>
          <p:cNvPicPr>
            <a:picLocks noChangeAspect="1"/>
          </p:cNvPicPr>
          <p:nvPr/>
        </p:nvPicPr>
        <p:blipFill>
          <a:blip r:embed="rId4"/>
          <a:stretch>
            <a:fillRect/>
          </a:stretch>
        </p:blipFill>
        <p:spPr>
          <a:xfrm>
            <a:off x="244961" y="1118274"/>
            <a:ext cx="4188529" cy="2965330"/>
          </a:xfrm>
          <a:prstGeom prst="rect">
            <a:avLst/>
          </a:prstGeom>
          <a:ln w="6350">
            <a:solidFill>
              <a:schemeClr val="tx1"/>
            </a:solidFill>
          </a:ln>
        </p:spPr>
      </p:pic>
    </p:spTree>
    <p:extLst>
      <p:ext uri="{BB962C8B-B14F-4D97-AF65-F5344CB8AC3E}">
        <p14:creationId xmlns:p14="http://schemas.microsoft.com/office/powerpoint/2010/main" val="106409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21323CF-00A1-194E-9EF4-536E8430AD54}"/>
              </a:ext>
            </a:extLst>
          </p:cNvPr>
          <p:cNvSpPr/>
          <p:nvPr/>
        </p:nvSpPr>
        <p:spPr>
          <a:xfrm>
            <a:off x="3348646" y="4754851"/>
            <a:ext cx="1097280" cy="278296"/>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79BB75AB-38F2-DC4A-AA0D-EC0B69F2AC87}"/>
              </a:ext>
            </a:extLst>
          </p:cNvPr>
          <p:cNvSpPr txBox="1"/>
          <p:nvPr/>
        </p:nvSpPr>
        <p:spPr>
          <a:xfrm>
            <a:off x="3204376" y="4754851"/>
            <a:ext cx="1812900" cy="261610"/>
          </a:xfrm>
          <a:prstGeom prst="rect">
            <a:avLst/>
          </a:prstGeom>
          <a:noFill/>
        </p:spPr>
        <p:txBody>
          <a:bodyPr wrap="square" rtlCol="0">
            <a:spAutoFit/>
          </a:bodyPr>
          <a:lstStyle/>
          <a:p>
            <a:r>
              <a:rPr lang="en-US" sz="1100" b="1" dirty="0">
                <a:solidFill>
                  <a:srgbClr val="003B71"/>
                </a:solidFill>
                <a:latin typeface="Gotham" pitchFamily="2" charset="0"/>
              </a:rPr>
              <a:t>#NERCOMP23</a:t>
            </a:r>
          </a:p>
        </p:txBody>
      </p:sp>
      <p:sp>
        <p:nvSpPr>
          <p:cNvPr id="4" name="Title 1">
            <a:extLst>
              <a:ext uri="{FF2B5EF4-FFF2-40B4-BE49-F238E27FC236}">
                <a16:creationId xmlns:a16="http://schemas.microsoft.com/office/drawing/2014/main" id="{B7221D6A-FCA4-09B9-2A63-B082B8F34132}"/>
              </a:ext>
            </a:extLst>
          </p:cNvPr>
          <p:cNvSpPr txBox="1">
            <a:spLocks/>
          </p:cNvSpPr>
          <p:nvPr/>
        </p:nvSpPr>
        <p:spPr>
          <a:xfrm>
            <a:off x="497303" y="250149"/>
            <a:ext cx="6799967" cy="857250"/>
          </a:xfrm>
          <a:prstGeom prst="rect">
            <a:avLst/>
          </a:prstGeom>
        </p:spPr>
        <p:txBody>
          <a:bodyPr vert="horz"/>
          <a:lstStyle>
            <a:lvl1pPr algn="l" defTabSz="457200" rtl="0" eaLnBrk="1" latinLnBrk="0" hangingPunct="1">
              <a:spcBef>
                <a:spcPct val="0"/>
              </a:spcBef>
              <a:buNone/>
              <a:defRPr sz="4000" kern="1200">
                <a:solidFill>
                  <a:srgbClr val="003B71"/>
                </a:solidFill>
                <a:latin typeface="+mj-lt"/>
                <a:ea typeface="+mj-ea"/>
                <a:cs typeface="+mj-cs"/>
              </a:defRPr>
            </a:lvl1pPr>
          </a:lstStyle>
          <a:p>
            <a:r>
              <a:rPr lang="en-US" dirty="0">
                <a:latin typeface="Calibri" panose="020F0502020204030204" pitchFamily="34" charset="0"/>
                <a:cs typeface="Calibri" panose="020F0502020204030204" pitchFamily="34" charset="0"/>
              </a:rPr>
              <a:t>Online Learning Content</a:t>
            </a:r>
          </a:p>
        </p:txBody>
      </p:sp>
      <p:sp>
        <p:nvSpPr>
          <p:cNvPr id="8" name="Google Shape;453;p38">
            <a:extLst>
              <a:ext uri="{FF2B5EF4-FFF2-40B4-BE49-F238E27FC236}">
                <a16:creationId xmlns:a16="http://schemas.microsoft.com/office/drawing/2014/main" id="{C9A615EB-0FEE-657F-C7F6-AE0CB1955FFE}"/>
              </a:ext>
            </a:extLst>
          </p:cNvPr>
          <p:cNvSpPr txBox="1"/>
          <p:nvPr/>
        </p:nvSpPr>
        <p:spPr>
          <a:xfrm>
            <a:off x="630778" y="4094480"/>
            <a:ext cx="3941222" cy="40392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425" b="0" i="1" u="none" strike="noStrike" cap="none" dirty="0">
                <a:solidFill>
                  <a:schemeClr val="dk1"/>
                </a:solidFill>
                <a:latin typeface="Calibri" panose="020F0502020204030204" pitchFamily="34" charset="0"/>
                <a:ea typeface="Roboto"/>
                <a:cs typeface="Calibri" panose="020F0502020204030204" pitchFamily="34" charset="0"/>
                <a:sym typeface="Roboto"/>
              </a:rPr>
              <a:t>Sakai Lessons: Advanced content authoring</a:t>
            </a:r>
            <a:endParaRPr sz="1425" b="0" i="1" u="none" strike="noStrike" cap="none" dirty="0">
              <a:solidFill>
                <a:srgbClr val="000000"/>
              </a:solidFill>
              <a:latin typeface="Calibri" panose="020F0502020204030204" pitchFamily="34" charset="0"/>
              <a:ea typeface="Roboto"/>
              <a:cs typeface="Calibri" panose="020F0502020204030204" pitchFamily="34" charset="0"/>
              <a:sym typeface="Roboto"/>
            </a:endParaRPr>
          </a:p>
        </p:txBody>
      </p:sp>
      <p:pic>
        <p:nvPicPr>
          <p:cNvPr id="10" name="Picture 9" descr="Graphical user interface, website&#10;&#10;Description automatically generated">
            <a:extLst>
              <a:ext uri="{FF2B5EF4-FFF2-40B4-BE49-F238E27FC236}">
                <a16:creationId xmlns:a16="http://schemas.microsoft.com/office/drawing/2014/main" id="{A4F53F9F-5569-D3F0-4B56-3235577ECB4D}"/>
              </a:ext>
            </a:extLst>
          </p:cNvPr>
          <p:cNvPicPr>
            <a:picLocks noChangeAspect="1"/>
          </p:cNvPicPr>
          <p:nvPr/>
        </p:nvPicPr>
        <p:blipFill>
          <a:blip r:embed="rId3"/>
          <a:stretch>
            <a:fillRect/>
          </a:stretch>
        </p:blipFill>
        <p:spPr>
          <a:xfrm>
            <a:off x="723986" y="905155"/>
            <a:ext cx="5792561" cy="3258315"/>
          </a:xfrm>
          <a:prstGeom prst="rect">
            <a:avLst/>
          </a:prstGeom>
          <a:noFill/>
        </p:spPr>
      </p:pic>
      <p:sp>
        <p:nvSpPr>
          <p:cNvPr id="7" name="Rectangle 6">
            <a:extLst>
              <a:ext uri="{FF2B5EF4-FFF2-40B4-BE49-F238E27FC236}">
                <a16:creationId xmlns:a16="http://schemas.microsoft.com/office/drawing/2014/main" id="{62388EE1-589E-A91A-940A-15659524B182}"/>
              </a:ext>
            </a:extLst>
          </p:cNvPr>
          <p:cNvSpPr/>
          <p:nvPr/>
        </p:nvSpPr>
        <p:spPr>
          <a:xfrm>
            <a:off x="732521" y="917350"/>
            <a:ext cx="5806440" cy="3273552"/>
          </a:xfrm>
          <a:prstGeom prst="rect">
            <a:avLst/>
          </a:prstGeom>
          <a:solidFill>
            <a:schemeClr val="tx2">
              <a:lumMod val="20000"/>
              <a:lumOff val="80000"/>
              <a:alpha val="44874"/>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Graphical user interface, application&#10;&#10;Description automatically generated">
            <a:extLst>
              <a:ext uri="{FF2B5EF4-FFF2-40B4-BE49-F238E27FC236}">
                <a16:creationId xmlns:a16="http://schemas.microsoft.com/office/drawing/2014/main" id="{DFAA56A4-67C1-096F-FF39-346B9C0D1DE9}"/>
              </a:ext>
            </a:extLst>
          </p:cNvPr>
          <p:cNvPicPr>
            <a:picLocks noChangeAspect="1"/>
          </p:cNvPicPr>
          <p:nvPr/>
        </p:nvPicPr>
        <p:blipFill>
          <a:blip r:embed="rId4"/>
          <a:stretch>
            <a:fillRect/>
          </a:stretch>
        </p:blipFill>
        <p:spPr>
          <a:xfrm>
            <a:off x="244961" y="1118274"/>
            <a:ext cx="4188529" cy="2965330"/>
          </a:xfrm>
          <a:prstGeom prst="rect">
            <a:avLst/>
          </a:prstGeom>
          <a:ln w="6350">
            <a:solidFill>
              <a:schemeClr val="tx1"/>
            </a:solidFill>
          </a:ln>
        </p:spPr>
      </p:pic>
      <p:pic>
        <p:nvPicPr>
          <p:cNvPr id="9" name="Picture 8" descr="Graphical user interface, text, application&#10;&#10;Description automatically generated">
            <a:extLst>
              <a:ext uri="{FF2B5EF4-FFF2-40B4-BE49-F238E27FC236}">
                <a16:creationId xmlns:a16="http://schemas.microsoft.com/office/drawing/2014/main" id="{99E8CD5B-12EC-94C0-0E63-381840A5188C}"/>
              </a:ext>
            </a:extLst>
          </p:cNvPr>
          <p:cNvPicPr>
            <a:picLocks noChangeAspect="1"/>
          </p:cNvPicPr>
          <p:nvPr/>
        </p:nvPicPr>
        <p:blipFill>
          <a:blip r:embed="rId5"/>
          <a:stretch>
            <a:fillRect/>
          </a:stretch>
        </p:blipFill>
        <p:spPr>
          <a:xfrm>
            <a:off x="4535233" y="1222435"/>
            <a:ext cx="2422482" cy="3401568"/>
          </a:xfrm>
          <a:prstGeom prst="rect">
            <a:avLst/>
          </a:prstGeom>
          <a:ln w="6350">
            <a:solidFill>
              <a:schemeClr val="tx1"/>
            </a:solidFill>
          </a:ln>
        </p:spPr>
      </p:pic>
    </p:spTree>
    <p:extLst>
      <p:ext uri="{BB962C8B-B14F-4D97-AF65-F5344CB8AC3E}">
        <p14:creationId xmlns:p14="http://schemas.microsoft.com/office/powerpoint/2010/main" val="16416698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21323CF-00A1-194E-9EF4-536E8430AD54}"/>
              </a:ext>
            </a:extLst>
          </p:cNvPr>
          <p:cNvSpPr/>
          <p:nvPr/>
        </p:nvSpPr>
        <p:spPr>
          <a:xfrm>
            <a:off x="3348646" y="4754851"/>
            <a:ext cx="1097280" cy="278296"/>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79BB75AB-38F2-DC4A-AA0D-EC0B69F2AC87}"/>
              </a:ext>
            </a:extLst>
          </p:cNvPr>
          <p:cNvSpPr txBox="1"/>
          <p:nvPr/>
        </p:nvSpPr>
        <p:spPr>
          <a:xfrm>
            <a:off x="3204376" y="4754851"/>
            <a:ext cx="1812900" cy="261610"/>
          </a:xfrm>
          <a:prstGeom prst="rect">
            <a:avLst/>
          </a:prstGeom>
          <a:noFill/>
        </p:spPr>
        <p:txBody>
          <a:bodyPr wrap="square" rtlCol="0">
            <a:spAutoFit/>
          </a:bodyPr>
          <a:lstStyle/>
          <a:p>
            <a:r>
              <a:rPr lang="en-US" sz="1100" b="1" dirty="0">
                <a:solidFill>
                  <a:srgbClr val="003B71"/>
                </a:solidFill>
                <a:latin typeface="Gotham" pitchFamily="2" charset="0"/>
              </a:rPr>
              <a:t>#NERCOMP23</a:t>
            </a:r>
          </a:p>
        </p:txBody>
      </p:sp>
      <p:sp>
        <p:nvSpPr>
          <p:cNvPr id="4" name="Title 1">
            <a:extLst>
              <a:ext uri="{FF2B5EF4-FFF2-40B4-BE49-F238E27FC236}">
                <a16:creationId xmlns:a16="http://schemas.microsoft.com/office/drawing/2014/main" id="{D7460F70-A82E-4DFE-36AA-BB224EDB5FC6}"/>
              </a:ext>
            </a:extLst>
          </p:cNvPr>
          <p:cNvSpPr>
            <a:spLocks noGrp="1"/>
          </p:cNvSpPr>
          <p:nvPr>
            <p:ph type="title"/>
          </p:nvPr>
        </p:nvSpPr>
        <p:spPr>
          <a:xfrm>
            <a:off x="497303" y="250149"/>
            <a:ext cx="6799967" cy="857250"/>
          </a:xfrm>
        </p:spPr>
        <p:txBody>
          <a:bodyPr/>
          <a:lstStyle/>
          <a:p>
            <a:r>
              <a:rPr lang="en-US" dirty="0">
                <a:latin typeface="Calibri" panose="020F0502020204030204" pitchFamily="34" charset="0"/>
                <a:cs typeface="Calibri" panose="020F0502020204030204" pitchFamily="34" charset="0"/>
              </a:rPr>
              <a:t>Collaboration &amp; Deep Learning</a:t>
            </a:r>
          </a:p>
        </p:txBody>
      </p:sp>
      <p:sp>
        <p:nvSpPr>
          <p:cNvPr id="7" name="Rectangle 6">
            <a:extLst>
              <a:ext uri="{FF2B5EF4-FFF2-40B4-BE49-F238E27FC236}">
                <a16:creationId xmlns:a16="http://schemas.microsoft.com/office/drawing/2014/main" id="{062A5414-CEC7-3BA9-5650-97DEF3054F96}"/>
              </a:ext>
            </a:extLst>
          </p:cNvPr>
          <p:cNvSpPr/>
          <p:nvPr/>
        </p:nvSpPr>
        <p:spPr>
          <a:xfrm>
            <a:off x="3348646" y="4754851"/>
            <a:ext cx="1097280" cy="278296"/>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035C6A1A-934F-A760-4686-985A0368F9FF}"/>
              </a:ext>
            </a:extLst>
          </p:cNvPr>
          <p:cNvSpPr txBox="1"/>
          <p:nvPr/>
        </p:nvSpPr>
        <p:spPr>
          <a:xfrm>
            <a:off x="3204376" y="4754851"/>
            <a:ext cx="1812900" cy="261610"/>
          </a:xfrm>
          <a:prstGeom prst="rect">
            <a:avLst/>
          </a:prstGeom>
          <a:noFill/>
        </p:spPr>
        <p:txBody>
          <a:bodyPr wrap="square" rtlCol="0">
            <a:spAutoFit/>
          </a:bodyPr>
          <a:lstStyle/>
          <a:p>
            <a:r>
              <a:rPr lang="en-US" sz="1100" b="1" dirty="0">
                <a:solidFill>
                  <a:srgbClr val="003B71"/>
                </a:solidFill>
                <a:latin typeface="Gotham" pitchFamily="2" charset="0"/>
              </a:rPr>
              <a:t>#NERCOMP23</a:t>
            </a:r>
          </a:p>
        </p:txBody>
      </p:sp>
      <p:sp>
        <p:nvSpPr>
          <p:cNvPr id="9" name="Google Shape;453;p38">
            <a:extLst>
              <a:ext uri="{FF2B5EF4-FFF2-40B4-BE49-F238E27FC236}">
                <a16:creationId xmlns:a16="http://schemas.microsoft.com/office/drawing/2014/main" id="{7DED1847-CFEA-2760-2A48-A98A37B2818A}"/>
              </a:ext>
            </a:extLst>
          </p:cNvPr>
          <p:cNvSpPr txBox="1"/>
          <p:nvPr/>
        </p:nvSpPr>
        <p:spPr>
          <a:xfrm>
            <a:off x="574422" y="3657528"/>
            <a:ext cx="5070107" cy="40392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425" b="0" i="1" u="none" strike="noStrike" cap="none" dirty="0">
                <a:solidFill>
                  <a:schemeClr val="dk1"/>
                </a:solidFill>
                <a:latin typeface="Calibri" panose="020F0502020204030204" pitchFamily="34" charset="0"/>
                <a:ea typeface="Roboto"/>
                <a:cs typeface="Calibri" panose="020F0502020204030204" pitchFamily="34" charset="0"/>
                <a:sym typeface="Roboto"/>
              </a:rPr>
              <a:t>Sakai Lessons: </a:t>
            </a:r>
            <a:r>
              <a:rPr lang="en-US" sz="1425" i="1" dirty="0">
                <a:solidFill>
                  <a:schemeClr val="dk1"/>
                </a:solidFill>
                <a:latin typeface="Calibri" panose="020F0502020204030204" pitchFamily="34" charset="0"/>
                <a:ea typeface="Roboto"/>
                <a:cs typeface="Calibri" panose="020F0502020204030204" pitchFamily="34" charset="0"/>
                <a:sym typeface="Roboto"/>
              </a:rPr>
              <a:t>D</a:t>
            </a:r>
            <a:r>
              <a:rPr lang="en-US" sz="1425" b="0" i="1" u="none" strike="noStrike" cap="none" dirty="0">
                <a:solidFill>
                  <a:schemeClr val="dk1"/>
                </a:solidFill>
                <a:latin typeface="Calibri" panose="020F0502020204030204" pitchFamily="34" charset="0"/>
                <a:ea typeface="Roboto"/>
                <a:cs typeface="Calibri" panose="020F0502020204030204" pitchFamily="34" charset="0"/>
                <a:sym typeface="Roboto"/>
              </a:rPr>
              <a:t>eep student learning</a:t>
            </a:r>
            <a:endParaRPr sz="1425" b="0" i="1" u="none" strike="noStrike" cap="none" dirty="0">
              <a:solidFill>
                <a:srgbClr val="000000"/>
              </a:solidFill>
              <a:latin typeface="Calibri" panose="020F0502020204030204" pitchFamily="34" charset="0"/>
              <a:ea typeface="Roboto"/>
              <a:cs typeface="Calibri" panose="020F0502020204030204" pitchFamily="34" charset="0"/>
              <a:sym typeface="Roboto"/>
            </a:endParaRPr>
          </a:p>
        </p:txBody>
      </p:sp>
      <p:pic>
        <p:nvPicPr>
          <p:cNvPr id="10" name="Online Media 3" descr="Marissa - Lessons Testimonial">
            <a:hlinkClick r:id="" action="ppaction://media"/>
            <a:extLst>
              <a:ext uri="{FF2B5EF4-FFF2-40B4-BE49-F238E27FC236}">
                <a16:creationId xmlns:a16="http://schemas.microsoft.com/office/drawing/2014/main" id="{70082106-3B62-945C-62B9-0084213644A1}"/>
              </a:ext>
            </a:extLst>
          </p:cNvPr>
          <p:cNvPicPr>
            <a:picLocks noRot="1" noChangeAspect="1"/>
          </p:cNvPicPr>
          <p:nvPr>
            <a:videoFile r:link="rId1"/>
          </p:nvPr>
        </p:nvPicPr>
        <p:blipFill>
          <a:blip r:embed="rId4"/>
          <a:stretch>
            <a:fillRect/>
          </a:stretch>
        </p:blipFill>
        <p:spPr>
          <a:xfrm>
            <a:off x="624900" y="1107399"/>
            <a:ext cx="4572000" cy="2583180"/>
          </a:xfrm>
          <a:prstGeom prst="rect">
            <a:avLst/>
          </a:prstGeom>
        </p:spPr>
      </p:pic>
      <p:sp>
        <p:nvSpPr>
          <p:cNvPr id="11" name="TextBox 10">
            <a:extLst>
              <a:ext uri="{FF2B5EF4-FFF2-40B4-BE49-F238E27FC236}">
                <a16:creationId xmlns:a16="http://schemas.microsoft.com/office/drawing/2014/main" id="{111708B5-B526-9A34-9271-56C878359A62}"/>
              </a:ext>
            </a:extLst>
          </p:cNvPr>
          <p:cNvSpPr txBox="1"/>
          <p:nvPr/>
        </p:nvSpPr>
        <p:spPr>
          <a:xfrm>
            <a:off x="599049" y="4055522"/>
            <a:ext cx="2097049" cy="430887"/>
          </a:xfrm>
          <a:prstGeom prst="rect">
            <a:avLst/>
          </a:prstGeom>
          <a:noFill/>
        </p:spPr>
        <p:txBody>
          <a:bodyPr wrap="none" rtlCol="0">
            <a:spAutoFit/>
          </a:bodyPr>
          <a:lstStyle/>
          <a:p>
            <a:r>
              <a:rPr lang="en-US" sz="1100" b="1" i="1" dirty="0">
                <a:latin typeface="Calibri" panose="020F0502020204030204" pitchFamily="34" charset="0"/>
                <a:cs typeface="Calibri" panose="020F0502020204030204" pitchFamily="34" charset="0"/>
              </a:rPr>
              <a:t>Learn more: </a:t>
            </a:r>
            <a:br>
              <a:rPr lang="en-US" sz="1100" b="1" i="1" dirty="0">
                <a:latin typeface="Calibri" panose="020F0502020204030204" pitchFamily="34" charset="0"/>
                <a:cs typeface="Calibri" panose="020F0502020204030204" pitchFamily="34" charset="0"/>
              </a:rPr>
            </a:br>
            <a:r>
              <a:rPr lang="en-US" sz="1100" b="1" i="1" dirty="0" err="1">
                <a:latin typeface="Calibri" panose="020F0502020204030204" pitchFamily="34" charset="0"/>
                <a:cs typeface="Calibri" panose="020F0502020204030204" pitchFamily="34" charset="0"/>
                <a:hlinkClick r:id="rId5"/>
              </a:rPr>
              <a:t>bit.ly</a:t>
            </a:r>
            <a:r>
              <a:rPr lang="en-US" sz="1100" b="1" i="1" dirty="0">
                <a:latin typeface="Calibri" panose="020F0502020204030204" pitchFamily="34" charset="0"/>
                <a:cs typeface="Calibri" panose="020F0502020204030204" pitchFamily="34" charset="0"/>
                <a:hlinkClick r:id="rId5"/>
              </a:rPr>
              <a:t>/Sakai-meaningful-learning</a:t>
            </a:r>
            <a:endParaRPr lang="en-US" sz="1100" b="1"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20549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21323CF-00A1-194E-9EF4-536E8430AD54}"/>
              </a:ext>
            </a:extLst>
          </p:cNvPr>
          <p:cNvSpPr/>
          <p:nvPr/>
        </p:nvSpPr>
        <p:spPr>
          <a:xfrm>
            <a:off x="3348646" y="4754851"/>
            <a:ext cx="1097280" cy="278296"/>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79BB75AB-38F2-DC4A-AA0D-EC0B69F2AC87}"/>
              </a:ext>
            </a:extLst>
          </p:cNvPr>
          <p:cNvSpPr txBox="1"/>
          <p:nvPr/>
        </p:nvSpPr>
        <p:spPr>
          <a:xfrm>
            <a:off x="3204376" y="4754851"/>
            <a:ext cx="1812900" cy="261610"/>
          </a:xfrm>
          <a:prstGeom prst="rect">
            <a:avLst/>
          </a:prstGeom>
          <a:noFill/>
        </p:spPr>
        <p:txBody>
          <a:bodyPr wrap="square" rtlCol="0">
            <a:spAutoFit/>
          </a:bodyPr>
          <a:lstStyle/>
          <a:p>
            <a:r>
              <a:rPr lang="en-US" sz="1100" b="1" dirty="0">
                <a:solidFill>
                  <a:srgbClr val="003B71"/>
                </a:solidFill>
                <a:latin typeface="Gotham" pitchFamily="2" charset="0"/>
              </a:rPr>
              <a:t>#NERCOMP23</a:t>
            </a:r>
          </a:p>
        </p:txBody>
      </p:sp>
      <p:sp>
        <p:nvSpPr>
          <p:cNvPr id="4" name="Title 1">
            <a:extLst>
              <a:ext uri="{FF2B5EF4-FFF2-40B4-BE49-F238E27FC236}">
                <a16:creationId xmlns:a16="http://schemas.microsoft.com/office/drawing/2014/main" id="{341C825E-AD56-94F7-D671-3E2619269028}"/>
              </a:ext>
            </a:extLst>
          </p:cNvPr>
          <p:cNvSpPr>
            <a:spLocks noGrp="1"/>
          </p:cNvSpPr>
          <p:nvPr>
            <p:ph type="title"/>
          </p:nvPr>
        </p:nvSpPr>
        <p:spPr>
          <a:xfrm>
            <a:off x="497303" y="250149"/>
            <a:ext cx="6799967" cy="857250"/>
          </a:xfrm>
        </p:spPr>
        <p:txBody>
          <a:bodyPr/>
          <a:lstStyle/>
          <a:p>
            <a:r>
              <a:rPr lang="en-US" dirty="0">
                <a:latin typeface="Calibri" panose="020F0502020204030204" pitchFamily="34" charset="0"/>
                <a:cs typeface="Calibri" panose="020F0502020204030204" pitchFamily="34" charset="0"/>
              </a:rPr>
              <a:t>Collaboration &amp; Conversation</a:t>
            </a:r>
          </a:p>
        </p:txBody>
      </p:sp>
      <p:pic>
        <p:nvPicPr>
          <p:cNvPr id="7" name="Google Shape;835;p123">
            <a:extLst>
              <a:ext uri="{FF2B5EF4-FFF2-40B4-BE49-F238E27FC236}">
                <a16:creationId xmlns:a16="http://schemas.microsoft.com/office/drawing/2014/main" id="{44E03AF4-68FD-7D15-66AE-180A6DD619A4}"/>
              </a:ext>
            </a:extLst>
          </p:cNvPr>
          <p:cNvPicPr>
            <a:picLocks noChangeAspect="1"/>
          </p:cNvPicPr>
          <p:nvPr/>
        </p:nvPicPr>
        <p:blipFill>
          <a:blip r:embed="rId3">
            <a:alphaModFix/>
          </a:blip>
          <a:stretch>
            <a:fillRect/>
          </a:stretch>
        </p:blipFill>
        <p:spPr>
          <a:xfrm>
            <a:off x="599049" y="996040"/>
            <a:ext cx="3293330" cy="2131529"/>
          </a:xfrm>
          <a:prstGeom prst="rect">
            <a:avLst/>
          </a:prstGeom>
          <a:noFill/>
          <a:ln>
            <a:noFill/>
          </a:ln>
          <a:effectLst>
            <a:outerShdw blurRad="57150" dist="19050" dir="5400000" algn="bl" rotWithShape="0">
              <a:srgbClr val="000000">
                <a:alpha val="50000"/>
              </a:srgbClr>
            </a:outerShdw>
          </a:effectLst>
        </p:spPr>
      </p:pic>
      <p:sp>
        <p:nvSpPr>
          <p:cNvPr id="8" name="Google Shape;453;p38">
            <a:extLst>
              <a:ext uri="{FF2B5EF4-FFF2-40B4-BE49-F238E27FC236}">
                <a16:creationId xmlns:a16="http://schemas.microsoft.com/office/drawing/2014/main" id="{EB193DFF-8A39-70CA-1AE5-58CC87EDBEEA}"/>
              </a:ext>
            </a:extLst>
          </p:cNvPr>
          <p:cNvSpPr txBox="1"/>
          <p:nvPr/>
        </p:nvSpPr>
        <p:spPr>
          <a:xfrm>
            <a:off x="588091" y="3866840"/>
            <a:ext cx="6669763" cy="40392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425" b="0" i="1" u="none" strike="noStrike" cap="none" dirty="0">
                <a:solidFill>
                  <a:schemeClr val="dk1"/>
                </a:solidFill>
                <a:latin typeface="Calibri" panose="020F0502020204030204" pitchFamily="34" charset="0"/>
                <a:ea typeface="Roboto"/>
                <a:cs typeface="Calibri" panose="020F0502020204030204" pitchFamily="34" charset="0"/>
                <a:sym typeface="Roboto"/>
              </a:rPr>
              <a:t>Sakai innovates by soliciting the best ideas of instructors and students.</a:t>
            </a:r>
            <a:endParaRPr sz="1425" b="0" i="1" u="none" strike="noStrike" cap="none" dirty="0">
              <a:solidFill>
                <a:srgbClr val="000000"/>
              </a:solidFill>
              <a:latin typeface="Calibri" panose="020F0502020204030204" pitchFamily="34" charset="0"/>
              <a:ea typeface="Roboto"/>
              <a:cs typeface="Calibri" panose="020F0502020204030204" pitchFamily="34" charset="0"/>
              <a:sym typeface="Roboto"/>
            </a:endParaRPr>
          </a:p>
        </p:txBody>
      </p:sp>
      <p:sp>
        <p:nvSpPr>
          <p:cNvPr id="9" name="TextBox 8">
            <a:extLst>
              <a:ext uri="{FF2B5EF4-FFF2-40B4-BE49-F238E27FC236}">
                <a16:creationId xmlns:a16="http://schemas.microsoft.com/office/drawing/2014/main" id="{E1668634-E93F-F72E-C5CF-E6D7A6CE5E38}"/>
              </a:ext>
            </a:extLst>
          </p:cNvPr>
          <p:cNvSpPr txBox="1"/>
          <p:nvPr/>
        </p:nvSpPr>
        <p:spPr>
          <a:xfrm>
            <a:off x="599049" y="4178241"/>
            <a:ext cx="1726755" cy="430887"/>
          </a:xfrm>
          <a:prstGeom prst="rect">
            <a:avLst/>
          </a:prstGeom>
          <a:noFill/>
        </p:spPr>
        <p:txBody>
          <a:bodyPr wrap="none" rtlCol="0">
            <a:spAutoFit/>
          </a:bodyPr>
          <a:lstStyle/>
          <a:p>
            <a:r>
              <a:rPr lang="en-US" sz="1100" b="1" i="1" dirty="0">
                <a:latin typeface="Calibri" panose="020F0502020204030204" pitchFamily="34" charset="0"/>
                <a:cs typeface="Calibri" panose="020F0502020204030204" pitchFamily="34" charset="0"/>
              </a:rPr>
              <a:t>Learn more: </a:t>
            </a:r>
            <a:br>
              <a:rPr lang="en-US" sz="1100" b="1" i="1" dirty="0">
                <a:latin typeface="Calibri" panose="020F0502020204030204" pitchFamily="34" charset="0"/>
                <a:cs typeface="Calibri" panose="020F0502020204030204" pitchFamily="34" charset="0"/>
              </a:rPr>
            </a:br>
            <a:r>
              <a:rPr lang="en-US" sz="1100" b="1" i="1" dirty="0" err="1">
                <a:latin typeface="Calibri" panose="020F0502020204030204" pitchFamily="34" charset="0"/>
                <a:cs typeface="Calibri" panose="020F0502020204030204" pitchFamily="34" charset="0"/>
                <a:hlinkClick r:id="rId4"/>
              </a:rPr>
              <a:t>bit.ly</a:t>
            </a:r>
            <a:r>
              <a:rPr lang="en-US" sz="1100" b="1" i="1" dirty="0">
                <a:latin typeface="Calibri" panose="020F0502020204030204" pitchFamily="34" charset="0"/>
                <a:cs typeface="Calibri" panose="020F0502020204030204" pitchFamily="34" charset="0"/>
                <a:hlinkClick r:id="rId4"/>
              </a:rPr>
              <a:t>/Sakai-Conversations</a:t>
            </a:r>
            <a:endParaRPr lang="en-US" sz="1100" b="1" i="1" dirty="0">
              <a:latin typeface="Calibri" panose="020F0502020204030204" pitchFamily="34" charset="0"/>
              <a:cs typeface="Calibri" panose="020F0502020204030204" pitchFamily="34" charset="0"/>
            </a:endParaRPr>
          </a:p>
        </p:txBody>
      </p:sp>
      <p:pic>
        <p:nvPicPr>
          <p:cNvPr id="10" name="Picture 9" descr="A picture containing graphical user interface&#10;&#10;Description automatically generated">
            <a:extLst>
              <a:ext uri="{FF2B5EF4-FFF2-40B4-BE49-F238E27FC236}">
                <a16:creationId xmlns:a16="http://schemas.microsoft.com/office/drawing/2014/main" id="{272748CD-4231-2B1D-1457-80606B1287D8}"/>
              </a:ext>
            </a:extLst>
          </p:cNvPr>
          <p:cNvPicPr>
            <a:picLocks noChangeAspect="1"/>
          </p:cNvPicPr>
          <p:nvPr/>
        </p:nvPicPr>
        <p:blipFill>
          <a:blip r:embed="rId5"/>
          <a:stretch>
            <a:fillRect/>
          </a:stretch>
        </p:blipFill>
        <p:spPr>
          <a:xfrm>
            <a:off x="3066854" y="1638260"/>
            <a:ext cx="4191000" cy="2235200"/>
          </a:xfrm>
          <a:prstGeom prst="rect">
            <a:avLst/>
          </a:prstGeom>
          <a:ln>
            <a:solidFill>
              <a:schemeClr val="accent1"/>
            </a:solidFill>
          </a:ln>
        </p:spPr>
      </p:pic>
    </p:spTree>
    <p:extLst>
      <p:ext uri="{BB962C8B-B14F-4D97-AF65-F5344CB8AC3E}">
        <p14:creationId xmlns:p14="http://schemas.microsoft.com/office/powerpoint/2010/main" val="8684814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21323CF-00A1-194E-9EF4-536E8430AD54}"/>
              </a:ext>
            </a:extLst>
          </p:cNvPr>
          <p:cNvSpPr/>
          <p:nvPr/>
        </p:nvSpPr>
        <p:spPr>
          <a:xfrm>
            <a:off x="3348646" y="4754851"/>
            <a:ext cx="1097280" cy="278296"/>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79BB75AB-38F2-DC4A-AA0D-EC0B69F2AC87}"/>
              </a:ext>
            </a:extLst>
          </p:cNvPr>
          <p:cNvSpPr txBox="1"/>
          <p:nvPr/>
        </p:nvSpPr>
        <p:spPr>
          <a:xfrm>
            <a:off x="3204376" y="4754851"/>
            <a:ext cx="1812900" cy="261610"/>
          </a:xfrm>
          <a:prstGeom prst="rect">
            <a:avLst/>
          </a:prstGeom>
          <a:noFill/>
        </p:spPr>
        <p:txBody>
          <a:bodyPr wrap="square" rtlCol="0">
            <a:spAutoFit/>
          </a:bodyPr>
          <a:lstStyle/>
          <a:p>
            <a:r>
              <a:rPr lang="en-US" sz="1100" b="1" dirty="0">
                <a:solidFill>
                  <a:srgbClr val="003B71"/>
                </a:solidFill>
                <a:latin typeface="Gotham" pitchFamily="2" charset="0"/>
              </a:rPr>
              <a:t>#NERCOMP23</a:t>
            </a:r>
          </a:p>
        </p:txBody>
      </p:sp>
      <p:sp>
        <p:nvSpPr>
          <p:cNvPr id="4" name="Title 1">
            <a:extLst>
              <a:ext uri="{FF2B5EF4-FFF2-40B4-BE49-F238E27FC236}">
                <a16:creationId xmlns:a16="http://schemas.microsoft.com/office/drawing/2014/main" id="{2AF8921D-4CCF-B0E5-42BF-BA7A0A638467}"/>
              </a:ext>
            </a:extLst>
          </p:cNvPr>
          <p:cNvSpPr>
            <a:spLocks noGrp="1"/>
          </p:cNvSpPr>
          <p:nvPr>
            <p:ph type="title"/>
          </p:nvPr>
        </p:nvSpPr>
        <p:spPr>
          <a:xfrm>
            <a:off x="497303" y="250149"/>
            <a:ext cx="6799967" cy="857250"/>
          </a:xfrm>
        </p:spPr>
        <p:txBody>
          <a:bodyPr/>
          <a:lstStyle/>
          <a:p>
            <a:r>
              <a:rPr lang="en-US" dirty="0">
                <a:latin typeface="Calibri" panose="020F0502020204030204" pitchFamily="34" charset="0"/>
                <a:cs typeface="Calibri" panose="020F0502020204030204" pitchFamily="34" charset="0"/>
              </a:rPr>
              <a:t>Collaboration &amp; Conversation</a:t>
            </a:r>
          </a:p>
        </p:txBody>
      </p:sp>
      <p:pic>
        <p:nvPicPr>
          <p:cNvPr id="7" name="Online Media 1" descr="Conversations Features Feb 2022 (1:31 min)">
            <a:hlinkClick r:id="" action="ppaction://media"/>
            <a:extLst>
              <a:ext uri="{FF2B5EF4-FFF2-40B4-BE49-F238E27FC236}">
                <a16:creationId xmlns:a16="http://schemas.microsoft.com/office/drawing/2014/main" id="{03383D5F-C6BF-4583-61AF-D45130503251}"/>
              </a:ext>
            </a:extLst>
          </p:cNvPr>
          <p:cNvPicPr>
            <a:picLocks noRot="1" noChangeAspect="1"/>
          </p:cNvPicPr>
          <p:nvPr>
            <a:videoFile r:link="rId1"/>
          </p:nvPr>
        </p:nvPicPr>
        <p:blipFill>
          <a:blip r:embed="rId4"/>
          <a:stretch>
            <a:fillRect/>
          </a:stretch>
        </p:blipFill>
        <p:spPr>
          <a:xfrm>
            <a:off x="627507" y="1340395"/>
            <a:ext cx="4572000" cy="2583181"/>
          </a:xfrm>
          <a:prstGeom prst="rect">
            <a:avLst/>
          </a:prstGeom>
        </p:spPr>
      </p:pic>
    </p:spTree>
    <p:extLst>
      <p:ext uri="{BB962C8B-B14F-4D97-AF65-F5344CB8AC3E}">
        <p14:creationId xmlns:p14="http://schemas.microsoft.com/office/powerpoint/2010/main" val="427086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21323CF-00A1-194E-9EF4-536E8430AD54}"/>
              </a:ext>
            </a:extLst>
          </p:cNvPr>
          <p:cNvSpPr/>
          <p:nvPr/>
        </p:nvSpPr>
        <p:spPr>
          <a:xfrm>
            <a:off x="3348646" y="4754851"/>
            <a:ext cx="1097280" cy="278296"/>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79BB75AB-38F2-DC4A-AA0D-EC0B69F2AC87}"/>
              </a:ext>
            </a:extLst>
          </p:cNvPr>
          <p:cNvSpPr txBox="1"/>
          <p:nvPr/>
        </p:nvSpPr>
        <p:spPr>
          <a:xfrm>
            <a:off x="3204376" y="4754851"/>
            <a:ext cx="1812900" cy="261610"/>
          </a:xfrm>
          <a:prstGeom prst="rect">
            <a:avLst/>
          </a:prstGeom>
          <a:noFill/>
        </p:spPr>
        <p:txBody>
          <a:bodyPr wrap="square" rtlCol="0">
            <a:spAutoFit/>
          </a:bodyPr>
          <a:lstStyle/>
          <a:p>
            <a:r>
              <a:rPr lang="en-US" sz="1100" b="1" dirty="0">
                <a:solidFill>
                  <a:srgbClr val="003B71"/>
                </a:solidFill>
                <a:latin typeface="Gotham" pitchFamily="2" charset="0"/>
              </a:rPr>
              <a:t>#NERCOMP23</a:t>
            </a:r>
          </a:p>
        </p:txBody>
      </p:sp>
      <p:pic>
        <p:nvPicPr>
          <p:cNvPr id="7" name="Picture 6" descr="Graphical user interface, text&#10;&#10;Description automatically generated">
            <a:extLst>
              <a:ext uri="{FF2B5EF4-FFF2-40B4-BE49-F238E27FC236}">
                <a16:creationId xmlns:a16="http://schemas.microsoft.com/office/drawing/2014/main" id="{B5941F09-D6CE-D246-B507-DD7C8280514F}"/>
              </a:ext>
            </a:extLst>
          </p:cNvPr>
          <p:cNvPicPr>
            <a:picLocks noChangeAspect="1"/>
          </p:cNvPicPr>
          <p:nvPr/>
        </p:nvPicPr>
        <p:blipFill>
          <a:blip r:embed="rId3"/>
          <a:stretch>
            <a:fillRect/>
          </a:stretch>
        </p:blipFill>
        <p:spPr>
          <a:xfrm>
            <a:off x="719068" y="226243"/>
            <a:ext cx="6581320" cy="4392891"/>
          </a:xfrm>
          <a:prstGeom prst="rect">
            <a:avLst/>
          </a:prstGeom>
        </p:spPr>
      </p:pic>
    </p:spTree>
    <p:extLst>
      <p:ext uri="{BB962C8B-B14F-4D97-AF65-F5344CB8AC3E}">
        <p14:creationId xmlns:p14="http://schemas.microsoft.com/office/powerpoint/2010/main" val="6490488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latin typeface="Calibri" panose="020F0502020204030204" pitchFamily="34" charset="0"/>
                <a:cs typeface="Calibri" panose="020F0502020204030204" pitchFamily="34" charset="0"/>
              </a:rPr>
              <a:t>Rapidly evolving… and Responsive</a:t>
            </a:r>
          </a:p>
        </p:txBody>
      </p:sp>
      <p:sp>
        <p:nvSpPr>
          <p:cNvPr id="5" name="Rectangle 4">
            <a:extLst>
              <a:ext uri="{FF2B5EF4-FFF2-40B4-BE49-F238E27FC236}">
                <a16:creationId xmlns:a16="http://schemas.microsoft.com/office/drawing/2014/main" id="{721323CF-00A1-194E-9EF4-536E8430AD54}"/>
              </a:ext>
            </a:extLst>
          </p:cNvPr>
          <p:cNvSpPr/>
          <p:nvPr/>
        </p:nvSpPr>
        <p:spPr>
          <a:xfrm>
            <a:off x="3348646" y="4754851"/>
            <a:ext cx="1097280" cy="278296"/>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79BB75AB-38F2-DC4A-AA0D-EC0B69F2AC87}"/>
              </a:ext>
            </a:extLst>
          </p:cNvPr>
          <p:cNvSpPr txBox="1"/>
          <p:nvPr/>
        </p:nvSpPr>
        <p:spPr>
          <a:xfrm>
            <a:off x="3204376" y="4754851"/>
            <a:ext cx="1812900" cy="261610"/>
          </a:xfrm>
          <a:prstGeom prst="rect">
            <a:avLst/>
          </a:prstGeom>
          <a:noFill/>
        </p:spPr>
        <p:txBody>
          <a:bodyPr wrap="square" rtlCol="0">
            <a:spAutoFit/>
          </a:bodyPr>
          <a:lstStyle/>
          <a:p>
            <a:r>
              <a:rPr lang="en-US" sz="1100" b="1" dirty="0">
                <a:solidFill>
                  <a:srgbClr val="003B71"/>
                </a:solidFill>
                <a:latin typeface="Gotham" pitchFamily="2" charset="0"/>
              </a:rPr>
              <a:t>#NERCOMP23</a:t>
            </a:r>
          </a:p>
        </p:txBody>
      </p:sp>
      <p:pic>
        <p:nvPicPr>
          <p:cNvPr id="7" name="Picture 6" descr="A picture containing outdoor, building, road, street&#10;&#10;Description automatically generated">
            <a:extLst>
              <a:ext uri="{FF2B5EF4-FFF2-40B4-BE49-F238E27FC236}">
                <a16:creationId xmlns:a16="http://schemas.microsoft.com/office/drawing/2014/main" id="{4AC5106C-1895-B44A-B737-351B52AAE314}"/>
              </a:ext>
            </a:extLst>
          </p:cNvPr>
          <p:cNvPicPr>
            <a:picLocks noChangeAspect="1"/>
          </p:cNvPicPr>
          <p:nvPr/>
        </p:nvPicPr>
        <p:blipFill rotWithShape="1">
          <a:blip r:embed="rId3"/>
          <a:srcRect t="19377" b="11304"/>
          <a:stretch/>
        </p:blipFill>
        <p:spPr>
          <a:xfrm>
            <a:off x="642155" y="956919"/>
            <a:ext cx="3429000" cy="3565386"/>
          </a:xfrm>
          <a:prstGeom prst="rect">
            <a:avLst/>
          </a:prstGeom>
          <a:ln>
            <a:solidFill>
              <a:srgbClr val="000000"/>
            </a:solidFill>
          </a:ln>
        </p:spPr>
      </p:pic>
      <p:sp>
        <p:nvSpPr>
          <p:cNvPr id="8" name="Google Shape;453;p38">
            <a:extLst>
              <a:ext uri="{FF2B5EF4-FFF2-40B4-BE49-F238E27FC236}">
                <a16:creationId xmlns:a16="http://schemas.microsoft.com/office/drawing/2014/main" id="{B644B2BA-FF6D-8D4D-B523-ED8E74176ED8}"/>
              </a:ext>
            </a:extLst>
          </p:cNvPr>
          <p:cNvSpPr txBox="1"/>
          <p:nvPr/>
        </p:nvSpPr>
        <p:spPr>
          <a:xfrm>
            <a:off x="4197734" y="956919"/>
            <a:ext cx="2941556" cy="106179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425" b="0" i="1" u="none" strike="noStrike" cap="none" dirty="0">
                <a:solidFill>
                  <a:schemeClr val="dk1"/>
                </a:solidFill>
                <a:latin typeface="Calibri" panose="020F0502020204030204" pitchFamily="34" charset="0"/>
                <a:ea typeface="Roboto"/>
                <a:cs typeface="Calibri" panose="020F0502020204030204" pitchFamily="34" charset="0"/>
                <a:sym typeface="Roboto"/>
              </a:rPr>
              <a:t>Sakai’s Roadmap…</a:t>
            </a:r>
          </a:p>
          <a:p>
            <a:pPr marR="0" lvl="0" algn="l" rtl="0">
              <a:lnSpc>
                <a:spcPct val="100000"/>
              </a:lnSpc>
              <a:spcBef>
                <a:spcPts val="0"/>
              </a:spcBef>
              <a:spcAft>
                <a:spcPts val="0"/>
              </a:spcAft>
            </a:pPr>
            <a:r>
              <a:rPr lang="en-US" sz="1425" i="1" dirty="0">
                <a:solidFill>
                  <a:schemeClr val="dk1"/>
                </a:solidFill>
                <a:latin typeface="Calibri" panose="020F0502020204030204" pitchFamily="34" charset="0"/>
                <a:ea typeface="Roboto"/>
                <a:cs typeface="Calibri" panose="020F0502020204030204" pitchFamily="34" charset="0"/>
                <a:sym typeface="Roboto"/>
              </a:rPr>
              <a:t>Innovative, </a:t>
            </a:r>
            <a:br>
              <a:rPr lang="en-US" sz="1425" i="1" dirty="0">
                <a:solidFill>
                  <a:schemeClr val="dk1"/>
                </a:solidFill>
                <a:latin typeface="Calibri" panose="020F0502020204030204" pitchFamily="34" charset="0"/>
                <a:ea typeface="Roboto"/>
                <a:cs typeface="Calibri" panose="020F0502020204030204" pitchFamily="34" charset="0"/>
                <a:sym typeface="Roboto"/>
              </a:rPr>
            </a:br>
            <a:r>
              <a:rPr lang="en-US" sz="1425" i="1" dirty="0">
                <a:solidFill>
                  <a:schemeClr val="dk1"/>
                </a:solidFill>
                <a:latin typeface="Calibri" panose="020F0502020204030204" pitchFamily="34" charset="0"/>
                <a:ea typeface="Roboto"/>
                <a:cs typeface="Calibri" panose="020F0502020204030204" pitchFamily="34" charset="0"/>
                <a:sym typeface="Roboto"/>
              </a:rPr>
              <a:t>Responsive, </a:t>
            </a:r>
            <a:br>
              <a:rPr lang="en-US" sz="1425" i="1" dirty="0">
                <a:solidFill>
                  <a:schemeClr val="dk1"/>
                </a:solidFill>
                <a:latin typeface="Calibri" panose="020F0502020204030204" pitchFamily="34" charset="0"/>
                <a:ea typeface="Roboto"/>
                <a:cs typeface="Calibri" panose="020F0502020204030204" pitchFamily="34" charset="0"/>
                <a:sym typeface="Roboto"/>
              </a:rPr>
            </a:br>
            <a:r>
              <a:rPr lang="en-US" sz="1425" i="1" dirty="0">
                <a:solidFill>
                  <a:schemeClr val="dk1"/>
                </a:solidFill>
                <a:latin typeface="Calibri" panose="020F0502020204030204" pitchFamily="34" charset="0"/>
                <a:ea typeface="Roboto"/>
                <a:cs typeface="Calibri" panose="020F0502020204030204" pitchFamily="34" charset="0"/>
                <a:sym typeface="Roboto"/>
              </a:rPr>
              <a:t>and Open.</a:t>
            </a:r>
          </a:p>
        </p:txBody>
      </p:sp>
      <p:sp>
        <p:nvSpPr>
          <p:cNvPr id="9" name="TextBox 8">
            <a:extLst>
              <a:ext uri="{FF2B5EF4-FFF2-40B4-BE49-F238E27FC236}">
                <a16:creationId xmlns:a16="http://schemas.microsoft.com/office/drawing/2014/main" id="{52A0521B-9280-0C47-B9ED-F2CD873E4157}"/>
              </a:ext>
            </a:extLst>
          </p:cNvPr>
          <p:cNvSpPr txBox="1"/>
          <p:nvPr/>
        </p:nvSpPr>
        <p:spPr>
          <a:xfrm>
            <a:off x="4245270" y="2187029"/>
            <a:ext cx="1812900" cy="600164"/>
          </a:xfrm>
          <a:prstGeom prst="rect">
            <a:avLst/>
          </a:prstGeom>
          <a:noFill/>
        </p:spPr>
        <p:txBody>
          <a:bodyPr wrap="square" rtlCol="0">
            <a:spAutoFit/>
          </a:bodyPr>
          <a:lstStyle/>
          <a:p>
            <a:pPr lvl="0"/>
            <a:r>
              <a:rPr lang="en-US" sz="1100" b="1" i="1" dirty="0">
                <a:solidFill>
                  <a:schemeClr val="dk1"/>
                </a:solidFill>
                <a:latin typeface="Calibri" panose="020F0502020204030204" pitchFamily="34" charset="0"/>
                <a:ea typeface="Roboto"/>
                <a:cs typeface="Calibri" panose="020F0502020204030204" pitchFamily="34" charset="0"/>
                <a:sym typeface="Roboto"/>
              </a:rPr>
              <a:t>Learn more:</a:t>
            </a:r>
          </a:p>
          <a:p>
            <a:pPr lvl="0"/>
            <a:r>
              <a:rPr lang="en-US" sz="1100" b="1" i="1" dirty="0">
                <a:solidFill>
                  <a:schemeClr val="dk1"/>
                </a:solidFill>
                <a:latin typeface="Calibri" panose="020F0502020204030204" pitchFamily="34" charset="0"/>
                <a:ea typeface="Roboto"/>
                <a:cs typeface="Calibri" panose="020F0502020204030204" pitchFamily="34" charset="0"/>
                <a:sym typeface="Roboto"/>
                <a:hlinkClick r:id="rId4"/>
              </a:rPr>
              <a:t>bit.ly/Sakai-Open-Roadmap</a:t>
            </a:r>
            <a:endParaRPr lang="en-US" sz="1100" b="1" i="1" dirty="0">
              <a:solidFill>
                <a:schemeClr val="dk1"/>
              </a:solidFill>
              <a:latin typeface="Calibri" panose="020F0502020204030204" pitchFamily="34" charset="0"/>
              <a:ea typeface="Roboto"/>
              <a:cs typeface="Calibri" panose="020F0502020204030204" pitchFamily="34" charset="0"/>
              <a:sym typeface="Roboto"/>
            </a:endParaRPr>
          </a:p>
          <a:p>
            <a:endParaRPr lang="en-US" sz="11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024075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9F037E-1828-7544-80E5-221B01C12D6D}"/>
              </a:ext>
            </a:extLst>
          </p:cNvPr>
          <p:cNvSpPr/>
          <p:nvPr/>
        </p:nvSpPr>
        <p:spPr>
          <a:xfrm>
            <a:off x="3204376" y="4754851"/>
            <a:ext cx="1311965" cy="276999"/>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4F4A5BB5-8F47-E04B-BCCB-40F29F4C575A}"/>
              </a:ext>
            </a:extLst>
          </p:cNvPr>
          <p:cNvSpPr txBox="1"/>
          <p:nvPr/>
        </p:nvSpPr>
        <p:spPr>
          <a:xfrm>
            <a:off x="3204376" y="4754851"/>
            <a:ext cx="1812900" cy="261610"/>
          </a:xfrm>
          <a:prstGeom prst="rect">
            <a:avLst/>
          </a:prstGeom>
          <a:noFill/>
        </p:spPr>
        <p:txBody>
          <a:bodyPr wrap="square" rtlCol="0">
            <a:spAutoFit/>
          </a:bodyPr>
          <a:lstStyle/>
          <a:p>
            <a:r>
              <a:rPr lang="en-US" sz="1100" b="1" dirty="0">
                <a:solidFill>
                  <a:srgbClr val="003B71"/>
                </a:solidFill>
                <a:latin typeface="Gotham" pitchFamily="2" charset="0"/>
              </a:rPr>
              <a:t>#NERCOMP23</a:t>
            </a:r>
          </a:p>
        </p:txBody>
      </p:sp>
      <p:sp>
        <p:nvSpPr>
          <p:cNvPr id="6" name="Title 2">
            <a:extLst>
              <a:ext uri="{FF2B5EF4-FFF2-40B4-BE49-F238E27FC236}">
                <a16:creationId xmlns:a16="http://schemas.microsoft.com/office/drawing/2014/main" id="{530985F6-A54F-014B-8463-44B373CF88C6}"/>
              </a:ext>
            </a:extLst>
          </p:cNvPr>
          <p:cNvSpPr>
            <a:spLocks noGrp="1"/>
          </p:cNvSpPr>
          <p:nvPr>
            <p:ph type="title"/>
          </p:nvPr>
        </p:nvSpPr>
        <p:spPr>
          <a:xfrm>
            <a:off x="497304" y="250149"/>
            <a:ext cx="8125329" cy="857250"/>
          </a:xfrm>
        </p:spPr>
        <p:txBody>
          <a:bodyPr/>
          <a:lstStyle/>
          <a:p>
            <a:r>
              <a:rPr lang="en-US" dirty="0">
                <a:latin typeface="Calibri" panose="020F0502020204030204" pitchFamily="34" charset="0"/>
                <a:cs typeface="Calibri" panose="020F0502020204030204" pitchFamily="34" charset="0"/>
              </a:rPr>
              <a:t>Rapidly Evolving… and Delivering</a:t>
            </a:r>
          </a:p>
        </p:txBody>
      </p:sp>
      <p:sp>
        <p:nvSpPr>
          <p:cNvPr id="7" name="TextBox 6">
            <a:extLst>
              <a:ext uri="{FF2B5EF4-FFF2-40B4-BE49-F238E27FC236}">
                <a16:creationId xmlns:a16="http://schemas.microsoft.com/office/drawing/2014/main" id="{6C60CA6F-9A85-404E-86EE-76F1734559ED}"/>
              </a:ext>
            </a:extLst>
          </p:cNvPr>
          <p:cNvSpPr txBox="1"/>
          <p:nvPr/>
        </p:nvSpPr>
        <p:spPr>
          <a:xfrm>
            <a:off x="7460304" y="1918029"/>
            <a:ext cx="1460656" cy="769441"/>
          </a:xfrm>
          <a:prstGeom prst="rect">
            <a:avLst/>
          </a:prstGeom>
          <a:noFill/>
        </p:spPr>
        <p:txBody>
          <a:bodyPr wrap="none" rtlCol="0">
            <a:spAutoFit/>
          </a:bodyPr>
          <a:lstStyle/>
          <a:p>
            <a:pPr lvl="0"/>
            <a:r>
              <a:rPr lang="en-US" sz="1100" b="1" i="1" dirty="0">
                <a:solidFill>
                  <a:schemeClr val="dk1"/>
                </a:solidFill>
                <a:latin typeface="Calibri" panose="020F0502020204030204" pitchFamily="34" charset="0"/>
                <a:ea typeface="Roboto"/>
                <a:cs typeface="Calibri" panose="020F0502020204030204" pitchFamily="34" charset="0"/>
                <a:sym typeface="Roboto"/>
              </a:rPr>
              <a:t>Learn more:</a:t>
            </a:r>
          </a:p>
          <a:p>
            <a:pPr lvl="0"/>
            <a:r>
              <a:rPr lang="en-US" sz="1100" b="1" i="1" dirty="0">
                <a:solidFill>
                  <a:schemeClr val="dk1"/>
                </a:solidFill>
                <a:latin typeface="Calibri" panose="020F0502020204030204" pitchFamily="34" charset="0"/>
                <a:ea typeface="Roboto"/>
                <a:cs typeface="Calibri" panose="020F0502020204030204" pitchFamily="34" charset="0"/>
                <a:sym typeface="Roboto"/>
                <a:hlinkClick r:id="rId3"/>
              </a:rPr>
              <a:t>bit.ly/</a:t>
            </a:r>
            <a:br>
              <a:rPr lang="en-US" sz="1100" b="1" i="1" dirty="0">
                <a:solidFill>
                  <a:schemeClr val="dk1"/>
                </a:solidFill>
                <a:latin typeface="Calibri" panose="020F0502020204030204" pitchFamily="34" charset="0"/>
                <a:ea typeface="Roboto"/>
                <a:cs typeface="Calibri" panose="020F0502020204030204" pitchFamily="34" charset="0"/>
                <a:sym typeface="Roboto"/>
                <a:hlinkClick r:id="rId3"/>
              </a:rPr>
            </a:br>
            <a:r>
              <a:rPr lang="en-US" sz="1100" b="1" i="1" dirty="0">
                <a:solidFill>
                  <a:schemeClr val="dk1"/>
                </a:solidFill>
                <a:latin typeface="Calibri" panose="020F0502020204030204" pitchFamily="34" charset="0"/>
                <a:ea typeface="Roboto"/>
                <a:cs typeface="Calibri" panose="020F0502020204030204" pitchFamily="34" charset="0"/>
                <a:sym typeface="Roboto"/>
                <a:hlinkClick r:id="rId3"/>
              </a:rPr>
              <a:t>Sakai-Open-Roadmap</a:t>
            </a:r>
            <a:endParaRPr lang="en-US" sz="1100" b="1" i="1" dirty="0">
              <a:solidFill>
                <a:schemeClr val="dk1"/>
              </a:solidFill>
              <a:latin typeface="Calibri" panose="020F0502020204030204" pitchFamily="34" charset="0"/>
              <a:ea typeface="Roboto"/>
              <a:cs typeface="Calibri" panose="020F0502020204030204" pitchFamily="34" charset="0"/>
              <a:sym typeface="Roboto"/>
            </a:endParaRPr>
          </a:p>
          <a:p>
            <a:endParaRPr lang="en-US" sz="1100" b="1" dirty="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5B92531F-D264-3F42-9EDA-A88B518BB8EF}"/>
              </a:ext>
            </a:extLst>
          </p:cNvPr>
          <p:cNvPicPr>
            <a:picLocks noChangeAspect="1"/>
          </p:cNvPicPr>
          <p:nvPr/>
        </p:nvPicPr>
        <p:blipFill>
          <a:blip r:embed="rId4"/>
          <a:srcRect/>
          <a:stretch/>
        </p:blipFill>
        <p:spPr>
          <a:xfrm>
            <a:off x="626004" y="963831"/>
            <a:ext cx="6705600" cy="3771900"/>
          </a:xfrm>
          <a:prstGeom prst="rect">
            <a:avLst/>
          </a:prstGeom>
        </p:spPr>
      </p:pic>
    </p:spTree>
    <p:extLst>
      <p:ext uri="{BB962C8B-B14F-4D97-AF65-F5344CB8AC3E}">
        <p14:creationId xmlns:p14="http://schemas.microsoft.com/office/powerpoint/2010/main" val="2201350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5AEC57-0981-9891-EFAF-8F2BF12AAAA6}"/>
              </a:ext>
            </a:extLst>
          </p:cNvPr>
          <p:cNvSpPr>
            <a:spLocks noGrp="1"/>
          </p:cNvSpPr>
          <p:nvPr>
            <p:ph type="body" sz="quarter" idx="10"/>
          </p:nvPr>
        </p:nvSpPr>
        <p:spPr>
          <a:xfrm>
            <a:off x="497304" y="883669"/>
            <a:ext cx="4438253" cy="3070018"/>
          </a:xfrm>
        </p:spPr>
        <p:txBody>
          <a:bodyPr/>
          <a:lstStyle/>
          <a:p>
            <a:r>
              <a:rPr lang="en-US" sz="2000" dirty="0"/>
              <a:t>Plugs an entire LMS into an Enterprise LMS with a single link</a:t>
            </a:r>
          </a:p>
          <a:p>
            <a:r>
              <a:rPr lang="en-US" sz="2000" dirty="0"/>
              <a:t>Rosters </a:t>
            </a:r>
            <a:r>
              <a:rPr lang="en-US" sz="1800" dirty="0"/>
              <a:t>and</a:t>
            </a:r>
            <a:r>
              <a:rPr lang="en-US" sz="2000" dirty="0"/>
              <a:t> Grades are synchronized using LTI Advantage</a:t>
            </a:r>
          </a:p>
          <a:p>
            <a:r>
              <a:rPr lang="en-US" sz="2000" dirty="0"/>
              <a:t>Cost and IT Support are on par with a single LTI Tool</a:t>
            </a:r>
          </a:p>
          <a:p>
            <a:r>
              <a:rPr lang="en-US" sz="2000" dirty="0"/>
              <a:t>Give your innovative faculty a choice</a:t>
            </a:r>
          </a:p>
        </p:txBody>
      </p:sp>
      <p:sp>
        <p:nvSpPr>
          <p:cNvPr id="2" name="Title 1">
            <a:extLst>
              <a:ext uri="{FF2B5EF4-FFF2-40B4-BE49-F238E27FC236}">
                <a16:creationId xmlns:a16="http://schemas.microsoft.com/office/drawing/2014/main" id="{26593F91-8AA8-72F3-2996-7C3F24C9CB10}"/>
              </a:ext>
            </a:extLst>
          </p:cNvPr>
          <p:cNvSpPr>
            <a:spLocks noGrp="1"/>
          </p:cNvSpPr>
          <p:nvPr>
            <p:ph type="title"/>
          </p:nvPr>
        </p:nvSpPr>
        <p:spPr/>
        <p:txBody>
          <a:bodyPr/>
          <a:lstStyle/>
          <a:p>
            <a:r>
              <a:rPr lang="en-US" dirty="0" err="1"/>
              <a:t>SakaiPlus</a:t>
            </a:r>
            <a:r>
              <a:rPr lang="en-US" dirty="0"/>
              <a:t> TL;DR</a:t>
            </a:r>
          </a:p>
        </p:txBody>
      </p:sp>
      <p:pic>
        <p:nvPicPr>
          <p:cNvPr id="5" name="Picture 4" descr="A picture containing text, book, different&#10;&#10;Description automatically generated">
            <a:extLst>
              <a:ext uri="{FF2B5EF4-FFF2-40B4-BE49-F238E27FC236}">
                <a16:creationId xmlns:a16="http://schemas.microsoft.com/office/drawing/2014/main" id="{36447977-4F20-0ACB-8F5D-AC489242C683}"/>
              </a:ext>
            </a:extLst>
          </p:cNvPr>
          <p:cNvPicPr>
            <a:picLocks noChangeAspect="1"/>
          </p:cNvPicPr>
          <p:nvPr/>
        </p:nvPicPr>
        <p:blipFill>
          <a:blip r:embed="rId2"/>
          <a:stretch>
            <a:fillRect/>
          </a:stretch>
        </p:blipFill>
        <p:spPr>
          <a:xfrm>
            <a:off x="5057437" y="770930"/>
            <a:ext cx="3686226" cy="3550444"/>
          </a:xfrm>
          <a:prstGeom prst="rect">
            <a:avLst/>
          </a:prstGeom>
        </p:spPr>
      </p:pic>
      <p:sp>
        <p:nvSpPr>
          <p:cNvPr id="4" name="TextBox 3">
            <a:extLst>
              <a:ext uri="{FF2B5EF4-FFF2-40B4-BE49-F238E27FC236}">
                <a16:creationId xmlns:a16="http://schemas.microsoft.com/office/drawing/2014/main" id="{3654FA27-AF66-8CB6-D362-8F6A1E1A0648}"/>
              </a:ext>
            </a:extLst>
          </p:cNvPr>
          <p:cNvSpPr txBox="1"/>
          <p:nvPr/>
        </p:nvSpPr>
        <p:spPr>
          <a:xfrm>
            <a:off x="3204376" y="4754851"/>
            <a:ext cx="1812900" cy="261610"/>
          </a:xfrm>
          <a:prstGeom prst="rect">
            <a:avLst/>
          </a:prstGeom>
          <a:solidFill>
            <a:schemeClr val="bg1"/>
          </a:solidFill>
        </p:spPr>
        <p:txBody>
          <a:bodyPr wrap="square" rtlCol="0">
            <a:spAutoFit/>
          </a:bodyPr>
          <a:lstStyle/>
          <a:p>
            <a:r>
              <a:rPr lang="en-US" sz="1100" b="1" dirty="0">
                <a:solidFill>
                  <a:srgbClr val="003B71"/>
                </a:solidFill>
                <a:latin typeface="Gotham" pitchFamily="2" charset="0"/>
              </a:rPr>
              <a:t>#NERCOMP23</a:t>
            </a:r>
          </a:p>
        </p:txBody>
      </p:sp>
    </p:spTree>
    <p:extLst>
      <p:ext uri="{BB962C8B-B14F-4D97-AF65-F5344CB8AC3E}">
        <p14:creationId xmlns:p14="http://schemas.microsoft.com/office/powerpoint/2010/main" val="38980733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9F037E-1828-7544-80E5-221B01C12D6D}"/>
              </a:ext>
            </a:extLst>
          </p:cNvPr>
          <p:cNvSpPr/>
          <p:nvPr/>
        </p:nvSpPr>
        <p:spPr>
          <a:xfrm>
            <a:off x="3204376" y="4754851"/>
            <a:ext cx="1311965" cy="276999"/>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latin typeface="Calibri" panose="020F0502020204030204" pitchFamily="34" charset="0"/>
                <a:cs typeface="Calibri" panose="020F0502020204030204" pitchFamily="34" charset="0"/>
              </a:rPr>
              <a:t>Most Innovative</a:t>
            </a:r>
          </a:p>
        </p:txBody>
      </p:sp>
      <p:sp>
        <p:nvSpPr>
          <p:cNvPr id="4" name="TextBox 3">
            <a:extLst>
              <a:ext uri="{FF2B5EF4-FFF2-40B4-BE49-F238E27FC236}">
                <a16:creationId xmlns:a16="http://schemas.microsoft.com/office/drawing/2014/main" id="{4F4A5BB5-8F47-E04B-BCCB-40F29F4C575A}"/>
              </a:ext>
            </a:extLst>
          </p:cNvPr>
          <p:cNvSpPr txBox="1"/>
          <p:nvPr/>
        </p:nvSpPr>
        <p:spPr>
          <a:xfrm>
            <a:off x="3204376" y="4754851"/>
            <a:ext cx="1812900" cy="261610"/>
          </a:xfrm>
          <a:prstGeom prst="rect">
            <a:avLst/>
          </a:prstGeom>
          <a:noFill/>
        </p:spPr>
        <p:txBody>
          <a:bodyPr wrap="square" rtlCol="0">
            <a:spAutoFit/>
          </a:bodyPr>
          <a:lstStyle/>
          <a:p>
            <a:r>
              <a:rPr lang="en-US" sz="1100" b="1" dirty="0">
                <a:solidFill>
                  <a:srgbClr val="003B71"/>
                </a:solidFill>
                <a:latin typeface="Gotham" pitchFamily="2" charset="0"/>
              </a:rPr>
              <a:t>#NERCOMP23</a:t>
            </a:r>
          </a:p>
        </p:txBody>
      </p:sp>
      <p:pic>
        <p:nvPicPr>
          <p:cNvPr id="6" name="Picture 5" descr="Timeline&#10;&#10;Description automatically generated">
            <a:extLst>
              <a:ext uri="{FF2B5EF4-FFF2-40B4-BE49-F238E27FC236}">
                <a16:creationId xmlns:a16="http://schemas.microsoft.com/office/drawing/2014/main" id="{01C06699-7923-384A-B83D-C2D2D09E6C26}"/>
              </a:ext>
            </a:extLst>
          </p:cNvPr>
          <p:cNvPicPr>
            <a:picLocks noChangeAspect="1"/>
          </p:cNvPicPr>
          <p:nvPr/>
        </p:nvPicPr>
        <p:blipFill>
          <a:blip r:embed="rId3"/>
          <a:stretch>
            <a:fillRect/>
          </a:stretch>
        </p:blipFill>
        <p:spPr>
          <a:xfrm>
            <a:off x="521367" y="981861"/>
            <a:ext cx="6967728" cy="3658057"/>
          </a:xfrm>
          <a:prstGeom prst="rect">
            <a:avLst/>
          </a:prstGeom>
          <a:ln>
            <a:solidFill>
              <a:schemeClr val="dk2"/>
            </a:solidFill>
          </a:ln>
        </p:spPr>
      </p:pic>
    </p:spTree>
    <p:extLst>
      <p:ext uri="{BB962C8B-B14F-4D97-AF65-F5344CB8AC3E}">
        <p14:creationId xmlns:p14="http://schemas.microsoft.com/office/powerpoint/2010/main" val="26354345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21323CF-00A1-194E-9EF4-536E8430AD54}"/>
              </a:ext>
            </a:extLst>
          </p:cNvPr>
          <p:cNvSpPr/>
          <p:nvPr/>
        </p:nvSpPr>
        <p:spPr>
          <a:xfrm>
            <a:off x="3348646" y="4754851"/>
            <a:ext cx="1097280" cy="278296"/>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79BB75AB-38F2-DC4A-AA0D-EC0B69F2AC87}"/>
              </a:ext>
            </a:extLst>
          </p:cNvPr>
          <p:cNvSpPr txBox="1"/>
          <p:nvPr/>
        </p:nvSpPr>
        <p:spPr>
          <a:xfrm>
            <a:off x="3204376" y="4754851"/>
            <a:ext cx="1812900" cy="261610"/>
          </a:xfrm>
          <a:prstGeom prst="rect">
            <a:avLst/>
          </a:prstGeom>
          <a:noFill/>
        </p:spPr>
        <p:txBody>
          <a:bodyPr wrap="square" rtlCol="0">
            <a:spAutoFit/>
          </a:bodyPr>
          <a:lstStyle/>
          <a:p>
            <a:r>
              <a:rPr lang="en-US" sz="1100" b="1" dirty="0">
                <a:solidFill>
                  <a:srgbClr val="003B71"/>
                </a:solidFill>
                <a:latin typeface="Gotham" pitchFamily="2" charset="0"/>
              </a:rPr>
              <a:t>#NERCOMP23</a:t>
            </a:r>
          </a:p>
        </p:txBody>
      </p:sp>
      <p:pic>
        <p:nvPicPr>
          <p:cNvPr id="4" name="Picture 3" descr="A picture containing text, screenshot, person&#10;&#10;Description automatically generated">
            <a:extLst>
              <a:ext uri="{FF2B5EF4-FFF2-40B4-BE49-F238E27FC236}">
                <a16:creationId xmlns:a16="http://schemas.microsoft.com/office/drawing/2014/main" id="{71291C20-B471-7F7B-9500-C77DB41E43E7}"/>
              </a:ext>
            </a:extLst>
          </p:cNvPr>
          <p:cNvPicPr>
            <a:picLocks noChangeAspect="1"/>
          </p:cNvPicPr>
          <p:nvPr/>
        </p:nvPicPr>
        <p:blipFill>
          <a:blip r:embed="rId3"/>
          <a:stretch>
            <a:fillRect/>
          </a:stretch>
        </p:blipFill>
        <p:spPr>
          <a:xfrm>
            <a:off x="730711" y="226243"/>
            <a:ext cx="6561432" cy="4392891"/>
          </a:xfrm>
          <a:prstGeom prst="rect">
            <a:avLst/>
          </a:prstGeom>
        </p:spPr>
      </p:pic>
    </p:spTree>
    <p:extLst>
      <p:ext uri="{BB962C8B-B14F-4D97-AF65-F5344CB8AC3E}">
        <p14:creationId xmlns:p14="http://schemas.microsoft.com/office/powerpoint/2010/main" val="32459672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sp>
        <p:nvSpPr>
          <p:cNvPr id="5" name="Rectangle 4">
            <a:extLst>
              <a:ext uri="{FF2B5EF4-FFF2-40B4-BE49-F238E27FC236}">
                <a16:creationId xmlns:a16="http://schemas.microsoft.com/office/drawing/2014/main" id="{721323CF-00A1-194E-9EF4-536E8430AD54}"/>
              </a:ext>
            </a:extLst>
          </p:cNvPr>
          <p:cNvSpPr/>
          <p:nvPr/>
        </p:nvSpPr>
        <p:spPr>
          <a:xfrm>
            <a:off x="3348646" y="4754851"/>
            <a:ext cx="1097280" cy="278296"/>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79BB75AB-38F2-DC4A-AA0D-EC0B69F2AC87}"/>
              </a:ext>
            </a:extLst>
          </p:cNvPr>
          <p:cNvSpPr txBox="1"/>
          <p:nvPr/>
        </p:nvSpPr>
        <p:spPr>
          <a:xfrm>
            <a:off x="3204376" y="4754851"/>
            <a:ext cx="1812900" cy="261610"/>
          </a:xfrm>
          <a:prstGeom prst="rect">
            <a:avLst/>
          </a:prstGeom>
          <a:noFill/>
        </p:spPr>
        <p:txBody>
          <a:bodyPr wrap="square" rtlCol="0">
            <a:spAutoFit/>
          </a:bodyPr>
          <a:lstStyle/>
          <a:p>
            <a:r>
              <a:rPr lang="en-US" sz="1100" b="1" dirty="0">
                <a:solidFill>
                  <a:srgbClr val="003B71"/>
                </a:solidFill>
                <a:latin typeface="Gotham" pitchFamily="2" charset="0"/>
              </a:rPr>
              <a:t>#NERCOMP23</a:t>
            </a:r>
          </a:p>
        </p:txBody>
      </p:sp>
      <p:pic>
        <p:nvPicPr>
          <p:cNvPr id="7" name="Picture 6" descr="A person's face in a mirror&#10;&#10;Description automatically generated with low confidence">
            <a:extLst>
              <a:ext uri="{FF2B5EF4-FFF2-40B4-BE49-F238E27FC236}">
                <a16:creationId xmlns:a16="http://schemas.microsoft.com/office/drawing/2014/main" id="{F64902F1-145E-7A2E-5D23-0CD73F0EFC7A}"/>
              </a:ext>
            </a:extLst>
          </p:cNvPr>
          <p:cNvPicPr>
            <a:picLocks noChangeAspect="1"/>
          </p:cNvPicPr>
          <p:nvPr/>
        </p:nvPicPr>
        <p:blipFill>
          <a:blip r:embed="rId3"/>
          <a:stretch>
            <a:fillRect/>
          </a:stretch>
        </p:blipFill>
        <p:spPr>
          <a:xfrm>
            <a:off x="439270" y="110353"/>
            <a:ext cx="6858000" cy="4572000"/>
          </a:xfrm>
          <a:prstGeom prst="rect">
            <a:avLst/>
          </a:prstGeom>
        </p:spPr>
      </p:pic>
    </p:spTree>
    <p:extLst>
      <p:ext uri="{BB962C8B-B14F-4D97-AF65-F5344CB8AC3E}">
        <p14:creationId xmlns:p14="http://schemas.microsoft.com/office/powerpoint/2010/main" val="25648555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descr="A person's face on a blue background&#10;&#10;Description automatically generated with medium confidence">
            <a:extLst>
              <a:ext uri="{FF2B5EF4-FFF2-40B4-BE49-F238E27FC236}">
                <a16:creationId xmlns:a16="http://schemas.microsoft.com/office/drawing/2014/main" id="{CEC37434-EE27-0640-89FA-4A4C41439D57}"/>
              </a:ext>
            </a:extLst>
          </p:cNvPr>
          <p:cNvPicPr>
            <a:picLocks noChangeAspect="1"/>
          </p:cNvPicPr>
          <p:nvPr/>
        </p:nvPicPr>
        <p:blipFill>
          <a:blip r:embed="rId3"/>
          <a:stretch>
            <a:fillRect/>
          </a:stretch>
        </p:blipFill>
        <p:spPr>
          <a:xfrm>
            <a:off x="771883" y="226243"/>
            <a:ext cx="6491105" cy="4392891"/>
          </a:xfrm>
          <a:prstGeom prst="rect">
            <a:avLst/>
          </a:prstGeom>
        </p:spPr>
      </p:pic>
      <p:sp>
        <p:nvSpPr>
          <p:cNvPr id="3" name="TextBox 2">
            <a:extLst>
              <a:ext uri="{FF2B5EF4-FFF2-40B4-BE49-F238E27FC236}">
                <a16:creationId xmlns:a16="http://schemas.microsoft.com/office/drawing/2014/main" id="{AD4987C8-3A7A-FDA4-1A7D-47A177B4FBD2}"/>
              </a:ext>
            </a:extLst>
          </p:cNvPr>
          <p:cNvSpPr txBox="1"/>
          <p:nvPr/>
        </p:nvSpPr>
        <p:spPr>
          <a:xfrm>
            <a:off x="3204376" y="4754851"/>
            <a:ext cx="1812900" cy="261610"/>
          </a:xfrm>
          <a:prstGeom prst="rect">
            <a:avLst/>
          </a:prstGeom>
          <a:solidFill>
            <a:schemeClr val="bg1"/>
          </a:solidFill>
        </p:spPr>
        <p:txBody>
          <a:bodyPr wrap="square" rtlCol="0">
            <a:spAutoFit/>
          </a:bodyPr>
          <a:lstStyle/>
          <a:p>
            <a:r>
              <a:rPr lang="en-US" sz="1100" b="1" dirty="0">
                <a:solidFill>
                  <a:srgbClr val="003B71"/>
                </a:solidFill>
                <a:latin typeface="Gotham" pitchFamily="2" charset="0"/>
              </a:rPr>
              <a:t>#NERCOMP23</a:t>
            </a:r>
          </a:p>
        </p:txBody>
      </p:sp>
    </p:spTree>
    <p:extLst>
      <p:ext uri="{BB962C8B-B14F-4D97-AF65-F5344CB8AC3E}">
        <p14:creationId xmlns:p14="http://schemas.microsoft.com/office/powerpoint/2010/main" val="29648969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9F037E-1828-7544-80E5-221B01C12D6D}"/>
              </a:ext>
            </a:extLst>
          </p:cNvPr>
          <p:cNvSpPr/>
          <p:nvPr/>
        </p:nvSpPr>
        <p:spPr>
          <a:xfrm>
            <a:off x="3204376" y="4754851"/>
            <a:ext cx="1311965" cy="276999"/>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4F4A5BB5-8F47-E04B-BCCB-40F29F4C575A}"/>
              </a:ext>
            </a:extLst>
          </p:cNvPr>
          <p:cNvSpPr txBox="1"/>
          <p:nvPr/>
        </p:nvSpPr>
        <p:spPr>
          <a:xfrm>
            <a:off x="3204376" y="4754851"/>
            <a:ext cx="1812900" cy="261610"/>
          </a:xfrm>
          <a:prstGeom prst="rect">
            <a:avLst/>
          </a:prstGeom>
          <a:noFill/>
        </p:spPr>
        <p:txBody>
          <a:bodyPr wrap="square" rtlCol="0">
            <a:spAutoFit/>
          </a:bodyPr>
          <a:lstStyle/>
          <a:p>
            <a:r>
              <a:rPr lang="en-US" sz="1100" b="1" dirty="0">
                <a:solidFill>
                  <a:srgbClr val="003B71"/>
                </a:solidFill>
                <a:latin typeface="Gotham" pitchFamily="2" charset="0"/>
              </a:rPr>
              <a:t>#NERCOMP23</a:t>
            </a:r>
          </a:p>
        </p:txBody>
      </p:sp>
      <p:sp>
        <p:nvSpPr>
          <p:cNvPr id="8" name="Google Shape;416;p34">
            <a:extLst>
              <a:ext uri="{FF2B5EF4-FFF2-40B4-BE49-F238E27FC236}">
                <a16:creationId xmlns:a16="http://schemas.microsoft.com/office/drawing/2014/main" id="{8891F879-591D-F740-8F19-7C754B9867C1}"/>
              </a:ext>
            </a:extLst>
          </p:cNvPr>
          <p:cNvSpPr txBox="1"/>
          <p:nvPr/>
        </p:nvSpPr>
        <p:spPr>
          <a:xfrm>
            <a:off x="2267027" y="3652718"/>
            <a:ext cx="5653654" cy="1200298"/>
          </a:xfrm>
          <a:prstGeom prst="rect">
            <a:avLst/>
          </a:prstGeom>
          <a:noFill/>
          <a:ln>
            <a:noFill/>
          </a:ln>
        </p:spPr>
        <p:txBody>
          <a:bodyPr spcFirstLastPara="1" wrap="square" lIns="91425" tIns="91425" rIns="91425" bIns="91425" anchor="t" anchorCtr="0">
            <a:spAutoFit/>
          </a:bodyPr>
          <a:lstStyle/>
          <a:p>
            <a:pPr marL="171450" marR="0" lvl="0" indent="0" algn="l" rtl="0">
              <a:lnSpc>
                <a:spcPct val="100000"/>
              </a:lnSpc>
              <a:spcBef>
                <a:spcPts val="0"/>
              </a:spcBef>
              <a:spcAft>
                <a:spcPts val="0"/>
              </a:spcAft>
              <a:buNone/>
            </a:pPr>
            <a:r>
              <a:rPr lang="en-US" sz="1600" b="0" i="0" u="none" strike="noStrike" cap="none" dirty="0">
                <a:solidFill>
                  <a:schemeClr val="dk1"/>
                </a:solidFill>
                <a:latin typeface="Calibri"/>
                <a:ea typeface="Calibri"/>
                <a:cs typeface="Calibri"/>
                <a:sym typeface="Calibri"/>
              </a:rPr>
              <a:t>“[Longsight] exemplifies one of the best relationships we’ve had with a vendor. They’re collaborative in nature</a:t>
            </a:r>
            <a:r>
              <a:rPr lang="en-US" sz="1600" dirty="0">
                <a:solidFill>
                  <a:schemeClr val="dk1"/>
                </a:solidFill>
                <a:latin typeface="Calibri"/>
                <a:ea typeface="Calibri"/>
                <a:cs typeface="Calibri"/>
                <a:sym typeface="Calibri"/>
              </a:rPr>
              <a:t> </a:t>
            </a:r>
            <a:r>
              <a:rPr lang="en-US" sz="1600" b="0" i="0" u="none" strike="noStrike" cap="none" dirty="0">
                <a:solidFill>
                  <a:schemeClr val="dk1"/>
                </a:solidFill>
                <a:latin typeface="Calibri"/>
                <a:ea typeface="Calibri"/>
                <a:cs typeface="Calibri"/>
                <a:sym typeface="Calibri"/>
              </a:rPr>
              <a:t>and they’re responsive….”</a:t>
            </a:r>
            <a:endParaRPr sz="1600" b="0" i="0" u="none" strike="noStrike" cap="none" dirty="0">
              <a:solidFill>
                <a:schemeClr val="dk1"/>
              </a:solidFill>
              <a:latin typeface="Calibri"/>
              <a:ea typeface="Calibri"/>
              <a:cs typeface="Calibri"/>
              <a:sym typeface="Calibri"/>
            </a:endParaRPr>
          </a:p>
          <a:p>
            <a:pPr marL="171450" lvl="0"/>
            <a:r>
              <a:rPr lang="en-US" sz="1600" i="1" dirty="0">
                <a:latin typeface="Calibri" panose="020F0502020204030204" pitchFamily="34" charset="0"/>
                <a:cs typeface="Calibri" panose="020F0502020204030204" pitchFamily="34" charset="0"/>
              </a:rPr>
              <a:t>—</a:t>
            </a:r>
            <a:r>
              <a:rPr lang="en-US" sz="1600" b="0" i="1" u="none" strike="noStrike" cap="none" dirty="0">
                <a:solidFill>
                  <a:schemeClr val="dk1"/>
                </a:solidFill>
                <a:latin typeface="Calibri"/>
                <a:ea typeface="Calibri"/>
                <a:cs typeface="Calibri"/>
                <a:sym typeface="Calibri"/>
              </a:rPr>
              <a:t> Alan Regan, Director, Pepperdine University</a:t>
            </a:r>
            <a:endParaRPr sz="1600" b="0" i="1" u="none" strike="noStrike" cap="none" dirty="0">
              <a:solidFill>
                <a:schemeClr val="dk1"/>
              </a:solidFill>
              <a:latin typeface="Calibri"/>
              <a:ea typeface="Calibri"/>
              <a:cs typeface="Calibri"/>
              <a:sym typeface="Calibri"/>
            </a:endParaRPr>
          </a:p>
        </p:txBody>
      </p:sp>
      <p:pic>
        <p:nvPicPr>
          <p:cNvPr id="9" name="Picture 8" descr="A picture containing clock&#10;&#10;Description automatically generated">
            <a:extLst>
              <a:ext uri="{FF2B5EF4-FFF2-40B4-BE49-F238E27FC236}">
                <a16:creationId xmlns:a16="http://schemas.microsoft.com/office/drawing/2014/main" id="{43C0C97B-2E84-F242-A959-7B6174BC4767}"/>
              </a:ext>
            </a:extLst>
          </p:cNvPr>
          <p:cNvPicPr>
            <a:picLocks noChangeAspect="1"/>
          </p:cNvPicPr>
          <p:nvPr/>
        </p:nvPicPr>
        <p:blipFill>
          <a:blip r:embed="rId3"/>
          <a:stretch>
            <a:fillRect/>
          </a:stretch>
        </p:blipFill>
        <p:spPr>
          <a:xfrm>
            <a:off x="1342241" y="107731"/>
            <a:ext cx="6080760" cy="800100"/>
          </a:xfrm>
          <a:prstGeom prst="rect">
            <a:avLst/>
          </a:prstGeom>
        </p:spPr>
      </p:pic>
      <p:sp>
        <p:nvSpPr>
          <p:cNvPr id="10" name="Google Shape;417;p34">
            <a:extLst>
              <a:ext uri="{FF2B5EF4-FFF2-40B4-BE49-F238E27FC236}">
                <a16:creationId xmlns:a16="http://schemas.microsoft.com/office/drawing/2014/main" id="{01FD4FF0-0C3E-7145-8C5B-5E9FB385E5D7}"/>
              </a:ext>
            </a:extLst>
          </p:cNvPr>
          <p:cNvSpPr txBox="1">
            <a:spLocks/>
          </p:cNvSpPr>
          <p:nvPr/>
        </p:nvSpPr>
        <p:spPr>
          <a:xfrm>
            <a:off x="761467" y="918214"/>
            <a:ext cx="7258071" cy="528637"/>
          </a:xfrm>
          <a:prstGeom prst="rect">
            <a:avLst/>
          </a:prstGeom>
          <a:noFill/>
          <a:ln>
            <a:noFill/>
          </a:ln>
        </p:spPr>
        <p:txBody>
          <a:bodyPr spcFirstLastPara="1" wrap="square" lIns="68550" tIns="34275" rIns="68550"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5000"/>
              </a:lnSpc>
              <a:buSzPts val="1500"/>
            </a:pPr>
            <a:r>
              <a:rPr lang="en-US" sz="1500" b="1" i="1" dirty="0">
                <a:solidFill>
                  <a:srgbClr val="073763"/>
                </a:solidFill>
                <a:latin typeface="Calibri" panose="020F0502020204030204" pitchFamily="34" charset="0"/>
                <a:cs typeface="Calibri" panose="020F0502020204030204" pitchFamily="34" charset="0"/>
              </a:rPr>
              <a:t>Sakai at scale since 2005 </a:t>
            </a:r>
            <a:r>
              <a:rPr lang="en-US" sz="1500" b="1" dirty="0">
                <a:solidFill>
                  <a:srgbClr val="073763"/>
                </a:solidFill>
                <a:latin typeface="Calibri" panose="020F0502020204030204" pitchFamily="34" charset="0"/>
                <a:cs typeface="Calibri" panose="020F0502020204030204" pitchFamily="34" charset="0"/>
              </a:rPr>
              <a:t>◉</a:t>
            </a:r>
            <a:r>
              <a:rPr lang="en-US" sz="1500" b="1" i="1" dirty="0">
                <a:solidFill>
                  <a:srgbClr val="073763"/>
                </a:solidFill>
                <a:latin typeface="Calibri" panose="020F0502020204030204" pitchFamily="34" charset="0"/>
                <a:cs typeface="Calibri" panose="020F0502020204030204" pitchFamily="34" charset="0"/>
              </a:rPr>
              <a:t> 100 institutions hosted</a:t>
            </a:r>
            <a:r>
              <a:rPr lang="en-US" sz="1500" b="1" dirty="0">
                <a:solidFill>
                  <a:srgbClr val="073763"/>
                </a:solidFill>
                <a:latin typeface="Calibri" panose="020F0502020204030204" pitchFamily="34" charset="0"/>
                <a:cs typeface="Calibri" panose="020F0502020204030204" pitchFamily="34" charset="0"/>
              </a:rPr>
              <a:t> ◉ </a:t>
            </a:r>
            <a:r>
              <a:rPr lang="en-US" sz="1500" b="1" i="1" dirty="0">
                <a:solidFill>
                  <a:srgbClr val="073763"/>
                </a:solidFill>
                <a:latin typeface="Calibri" panose="020F0502020204030204" pitchFamily="34" charset="0"/>
                <a:cs typeface="Calibri" panose="020F0502020204030204" pitchFamily="34" charset="0"/>
              </a:rPr>
              <a:t>Deep expertise and a personal touch </a:t>
            </a:r>
          </a:p>
          <a:p>
            <a:pPr>
              <a:lnSpc>
                <a:spcPct val="95000"/>
              </a:lnSpc>
              <a:buSzPts val="1400"/>
            </a:pPr>
            <a:br>
              <a:rPr lang="en-US" sz="1500" b="1" i="1" dirty="0">
                <a:solidFill>
                  <a:srgbClr val="073763"/>
                </a:solidFill>
                <a:latin typeface="Calibri" panose="020F0502020204030204" pitchFamily="34" charset="0"/>
                <a:cs typeface="Calibri" panose="020F0502020204030204" pitchFamily="34" charset="0"/>
              </a:rPr>
            </a:br>
            <a:endParaRPr lang="en-US" sz="1500" b="1" i="1" dirty="0">
              <a:solidFill>
                <a:srgbClr val="073763"/>
              </a:solidFill>
              <a:latin typeface="Calibri" panose="020F0502020204030204" pitchFamily="34" charset="0"/>
              <a:cs typeface="Calibri" panose="020F0502020204030204" pitchFamily="34" charset="0"/>
            </a:endParaRPr>
          </a:p>
        </p:txBody>
      </p:sp>
      <p:pic>
        <p:nvPicPr>
          <p:cNvPr id="11" name="Google Shape;418;p34">
            <a:extLst>
              <a:ext uri="{FF2B5EF4-FFF2-40B4-BE49-F238E27FC236}">
                <a16:creationId xmlns:a16="http://schemas.microsoft.com/office/drawing/2014/main" id="{2351F9BC-D784-C94A-B95F-7F90191DFE11}"/>
              </a:ext>
            </a:extLst>
          </p:cNvPr>
          <p:cNvPicPr preferRelativeResize="0">
            <a:picLocks noChangeAspect="1"/>
          </p:cNvPicPr>
          <p:nvPr/>
        </p:nvPicPr>
        <p:blipFill rotWithShape="1">
          <a:blip r:embed="rId4">
            <a:alphaModFix/>
          </a:blip>
          <a:srcRect l="8250" t="19522" r="8415" b="18793"/>
          <a:stretch/>
        </p:blipFill>
        <p:spPr>
          <a:xfrm>
            <a:off x="549670" y="3783251"/>
            <a:ext cx="1791499" cy="447040"/>
          </a:xfrm>
          <a:prstGeom prst="rect">
            <a:avLst/>
          </a:prstGeom>
          <a:noFill/>
          <a:ln>
            <a:noFill/>
          </a:ln>
        </p:spPr>
      </p:pic>
      <p:grpSp>
        <p:nvGrpSpPr>
          <p:cNvPr id="19" name="Group 18">
            <a:extLst>
              <a:ext uri="{FF2B5EF4-FFF2-40B4-BE49-F238E27FC236}">
                <a16:creationId xmlns:a16="http://schemas.microsoft.com/office/drawing/2014/main" id="{9203446E-EDBE-564B-8B31-C23089522FCF}"/>
              </a:ext>
            </a:extLst>
          </p:cNvPr>
          <p:cNvGrpSpPr/>
          <p:nvPr/>
        </p:nvGrpSpPr>
        <p:grpSpPr>
          <a:xfrm>
            <a:off x="887605" y="1126362"/>
            <a:ext cx="7076933" cy="1605979"/>
            <a:chOff x="220336" y="1357856"/>
            <a:chExt cx="7076933" cy="1605979"/>
          </a:xfrm>
        </p:grpSpPr>
        <p:sp>
          <p:nvSpPr>
            <p:cNvPr id="13" name="Left-Right Arrow 12">
              <a:extLst>
                <a:ext uri="{FF2B5EF4-FFF2-40B4-BE49-F238E27FC236}">
                  <a16:creationId xmlns:a16="http://schemas.microsoft.com/office/drawing/2014/main" id="{DB2ABB0F-3B53-A347-9076-9F90B659F1EF}"/>
                </a:ext>
              </a:extLst>
            </p:cNvPr>
            <p:cNvSpPr/>
            <p:nvPr/>
          </p:nvSpPr>
          <p:spPr>
            <a:xfrm>
              <a:off x="220336" y="1845154"/>
              <a:ext cx="7076933" cy="1118681"/>
            </a:xfrm>
            <a:prstGeom prst="leftRightArrow">
              <a:avLst/>
            </a:prstGeom>
            <a:solidFill>
              <a:srgbClr val="083C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Calibri" panose="020F0502020204030204" pitchFamily="34" charset="0"/>
                  <a:cs typeface="Calibri" panose="020F0502020204030204" pitchFamily="34" charset="0"/>
                </a:rPr>
                <a:t>A Broad Array of Sakai Services</a:t>
              </a:r>
            </a:p>
          </p:txBody>
        </p:sp>
        <p:sp>
          <p:nvSpPr>
            <p:cNvPr id="14" name="TextBox 13">
              <a:extLst>
                <a:ext uri="{FF2B5EF4-FFF2-40B4-BE49-F238E27FC236}">
                  <a16:creationId xmlns:a16="http://schemas.microsoft.com/office/drawing/2014/main" id="{1AB1DFEF-1A38-3D44-A603-92D2AE4B249A}"/>
                </a:ext>
              </a:extLst>
            </p:cNvPr>
            <p:cNvSpPr txBox="1"/>
            <p:nvPr/>
          </p:nvSpPr>
          <p:spPr>
            <a:xfrm>
              <a:off x="806105" y="1384517"/>
              <a:ext cx="1510350" cy="707886"/>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Expert</a:t>
              </a:r>
            </a:p>
            <a:p>
              <a:r>
                <a:rPr lang="en-US" sz="2000" dirty="0">
                  <a:latin typeface="Calibri" panose="020F0502020204030204" pitchFamily="34" charset="0"/>
                  <a:cs typeface="Calibri" panose="020F0502020204030204" pitchFamily="34" charset="0"/>
                </a:rPr>
                <a:t>Consultation</a:t>
              </a:r>
            </a:p>
          </p:txBody>
        </p:sp>
        <p:sp>
          <p:nvSpPr>
            <p:cNvPr id="15" name="TextBox 14">
              <a:extLst>
                <a:ext uri="{FF2B5EF4-FFF2-40B4-BE49-F238E27FC236}">
                  <a16:creationId xmlns:a16="http://schemas.microsoft.com/office/drawing/2014/main" id="{639C6861-59EA-724F-B1D5-973365CB8390}"/>
                </a:ext>
              </a:extLst>
            </p:cNvPr>
            <p:cNvSpPr txBox="1"/>
            <p:nvPr/>
          </p:nvSpPr>
          <p:spPr>
            <a:xfrm>
              <a:off x="5786045" y="1357856"/>
              <a:ext cx="955710" cy="707886"/>
            </a:xfrm>
            <a:prstGeom prst="rect">
              <a:avLst/>
            </a:prstGeom>
            <a:noFill/>
          </p:spPr>
          <p:txBody>
            <a:bodyPr wrap="none" rtlCol="0">
              <a:spAutoFit/>
            </a:bodyPr>
            <a:lstStyle/>
            <a:p>
              <a:pPr algn="r"/>
              <a:r>
                <a:rPr lang="en-US" sz="2000" dirty="0">
                  <a:latin typeface="Calibri" panose="020F0502020204030204" pitchFamily="34" charset="0"/>
                  <a:cs typeface="Calibri" panose="020F0502020204030204" pitchFamily="34" charset="0"/>
                </a:rPr>
                <a:t>Cloud</a:t>
              </a:r>
            </a:p>
            <a:p>
              <a:pPr algn="r"/>
              <a:r>
                <a:rPr lang="en-US" sz="2000" dirty="0">
                  <a:latin typeface="Calibri" panose="020F0502020204030204" pitchFamily="34" charset="0"/>
                  <a:cs typeface="Calibri" panose="020F0502020204030204" pitchFamily="34" charset="0"/>
                </a:rPr>
                <a:t>hosting</a:t>
              </a:r>
            </a:p>
          </p:txBody>
        </p:sp>
        <p:sp>
          <p:nvSpPr>
            <p:cNvPr id="16" name="TextBox 15">
              <a:extLst>
                <a:ext uri="{FF2B5EF4-FFF2-40B4-BE49-F238E27FC236}">
                  <a16:creationId xmlns:a16="http://schemas.microsoft.com/office/drawing/2014/main" id="{96B115CE-3BF6-6443-8617-3483E9937E4D}"/>
                </a:ext>
              </a:extLst>
            </p:cNvPr>
            <p:cNvSpPr txBox="1"/>
            <p:nvPr/>
          </p:nvSpPr>
          <p:spPr>
            <a:xfrm>
              <a:off x="2779801" y="1357856"/>
              <a:ext cx="2170787" cy="707886"/>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Managed services</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in your data center</a:t>
              </a:r>
            </a:p>
          </p:txBody>
        </p:sp>
      </p:grpSp>
      <p:sp>
        <p:nvSpPr>
          <p:cNvPr id="17" name="TextBox 16">
            <a:extLst>
              <a:ext uri="{FF2B5EF4-FFF2-40B4-BE49-F238E27FC236}">
                <a16:creationId xmlns:a16="http://schemas.microsoft.com/office/drawing/2014/main" id="{993B8440-A1F9-574B-B3D9-80FED060CDF1}"/>
              </a:ext>
            </a:extLst>
          </p:cNvPr>
          <p:cNvSpPr txBox="1"/>
          <p:nvPr/>
        </p:nvSpPr>
        <p:spPr>
          <a:xfrm>
            <a:off x="2447554" y="2626616"/>
            <a:ext cx="5473127" cy="1107996"/>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“Longsight’s expertise and professionalism has made a significant impact and inspired great confidence at the University of Dayton.”</a:t>
            </a:r>
          </a:p>
          <a:p>
            <a:r>
              <a:rPr lang="en-US" sz="1600" i="1" dirty="0">
                <a:latin typeface="Calibri" panose="020F0502020204030204" pitchFamily="34" charset="0"/>
                <a:cs typeface="Calibri" panose="020F0502020204030204" pitchFamily="34" charset="0"/>
              </a:rPr>
              <a:t>— David Bauer, Director, University of Dayton</a:t>
            </a:r>
          </a:p>
        </p:txBody>
      </p:sp>
      <p:pic>
        <p:nvPicPr>
          <p:cNvPr id="18" name="Picture 2" descr="Horizontal chapel logo">
            <a:extLst>
              <a:ext uri="{FF2B5EF4-FFF2-40B4-BE49-F238E27FC236}">
                <a16:creationId xmlns:a16="http://schemas.microsoft.com/office/drawing/2014/main" id="{D63CAA8F-72D8-7542-B3A5-3C990641384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3243" b="39982"/>
          <a:stretch/>
        </p:blipFill>
        <p:spPr bwMode="auto">
          <a:xfrm>
            <a:off x="112126" y="2802627"/>
            <a:ext cx="2286000" cy="383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62989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4"/>
          <p:cNvSpPr txBox="1">
            <a:spLocks noGrp="1"/>
          </p:cNvSpPr>
          <p:nvPr>
            <p:ph type="title"/>
          </p:nvPr>
        </p:nvSpPr>
        <p:spPr>
          <a:xfrm>
            <a:off x="497303" y="250149"/>
            <a:ext cx="6799967" cy="8572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3B71"/>
              </a:buClr>
              <a:buSzPts val="4000"/>
              <a:buFont typeface="Calibri"/>
              <a:buNone/>
            </a:pPr>
            <a:r>
              <a:rPr lang="en-US" dirty="0"/>
              <a:t>Questions?</a:t>
            </a:r>
            <a:endParaRPr dirty="0"/>
          </a:p>
        </p:txBody>
      </p:sp>
      <p:sp>
        <p:nvSpPr>
          <p:cNvPr id="71" name="Google Shape;71;p4"/>
          <p:cNvSpPr txBox="1">
            <a:spLocks noGrp="1"/>
          </p:cNvSpPr>
          <p:nvPr>
            <p:ph type="body" idx="1"/>
          </p:nvPr>
        </p:nvSpPr>
        <p:spPr>
          <a:xfrm>
            <a:off x="497305" y="1203158"/>
            <a:ext cx="6799966" cy="3159666"/>
          </a:xfrm>
          <a:prstGeom prst="rect">
            <a:avLst/>
          </a:prstGeom>
          <a:noFill/>
          <a:ln>
            <a:noFill/>
          </a:ln>
        </p:spPr>
        <p:txBody>
          <a:bodyPr spcFirstLastPara="1" wrap="square" lIns="91425" tIns="45700" rIns="91425" bIns="45700" anchor="t" anchorCtr="0">
            <a:noAutofit/>
          </a:bodyPr>
          <a:lstStyle/>
          <a:p>
            <a:r>
              <a:rPr lang="en-US" dirty="0">
                <a:solidFill>
                  <a:schemeClr val="tx1"/>
                </a:solidFill>
              </a:rPr>
              <a:t>Learn more:</a:t>
            </a:r>
          </a:p>
          <a:p>
            <a:pPr lvl="1"/>
            <a:r>
              <a:rPr lang="en-US" dirty="0" err="1">
                <a:solidFill>
                  <a:schemeClr val="tx1"/>
                </a:solidFill>
              </a:rPr>
              <a:t>SakaiLMS</a:t>
            </a:r>
            <a:r>
              <a:rPr lang="en-US" dirty="0">
                <a:solidFill>
                  <a:schemeClr val="tx1"/>
                </a:solidFill>
              </a:rPr>
              <a:t>: </a:t>
            </a:r>
            <a:r>
              <a:rPr lang="en-US" dirty="0" err="1">
                <a:solidFill>
                  <a:schemeClr val="tx1"/>
                </a:solidFill>
              </a:rPr>
              <a:t>www.sakailms.org</a:t>
            </a:r>
            <a:endParaRPr lang="en-US" dirty="0">
              <a:solidFill>
                <a:schemeClr val="tx1"/>
              </a:solidFill>
            </a:endParaRPr>
          </a:p>
          <a:p>
            <a:pPr lvl="1"/>
            <a:r>
              <a:rPr lang="en-US" dirty="0" err="1">
                <a:solidFill>
                  <a:schemeClr val="tx1"/>
                </a:solidFill>
              </a:rPr>
              <a:t>SakaiPlus</a:t>
            </a:r>
            <a:r>
              <a:rPr lang="en-US" dirty="0">
                <a:solidFill>
                  <a:schemeClr val="tx1"/>
                </a:solidFill>
              </a:rPr>
              <a:t>: </a:t>
            </a:r>
            <a:r>
              <a:rPr lang="en-US" dirty="0" err="1">
                <a:solidFill>
                  <a:schemeClr val="tx1"/>
                </a:solidFill>
              </a:rPr>
              <a:t>plus@sakailms.org</a:t>
            </a:r>
            <a:endParaRPr lang="en-US" dirty="0">
              <a:solidFill>
                <a:schemeClr val="tx1"/>
              </a:solidFill>
            </a:endParaRPr>
          </a:p>
        </p:txBody>
      </p:sp>
      <p:sp>
        <p:nvSpPr>
          <p:cNvPr id="72" name="Google Shape;72;p4"/>
          <p:cNvSpPr/>
          <p:nvPr/>
        </p:nvSpPr>
        <p:spPr>
          <a:xfrm>
            <a:off x="3348646" y="4754851"/>
            <a:ext cx="1097280" cy="27829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3" name="Google Shape;73;p4"/>
          <p:cNvSpPr txBox="1"/>
          <p:nvPr/>
        </p:nvSpPr>
        <p:spPr>
          <a:xfrm>
            <a:off x="3204376" y="4754851"/>
            <a:ext cx="1812900"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dirty="0">
                <a:solidFill>
                  <a:srgbClr val="003B71"/>
                </a:solidFill>
                <a:latin typeface="Arial"/>
                <a:ea typeface="Arial"/>
                <a:cs typeface="Arial"/>
                <a:sym typeface="Arial"/>
              </a:rPr>
              <a:t>#NERCOMP23</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2344716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pic>
        <p:nvPicPr>
          <p:cNvPr id="377" name="Google Shape;377;p25"/>
          <p:cNvPicPr preferRelativeResize="0"/>
          <p:nvPr/>
        </p:nvPicPr>
        <p:blipFill rotWithShape="1">
          <a:blip r:embed="rId3">
            <a:alphaModFix/>
          </a:blip>
          <a:srcRect r="24640"/>
          <a:stretch/>
        </p:blipFill>
        <p:spPr>
          <a:xfrm>
            <a:off x="0" y="0"/>
            <a:ext cx="9144000" cy="4670115"/>
          </a:xfrm>
          <a:prstGeom prst="rect">
            <a:avLst/>
          </a:prstGeom>
          <a:noFill/>
          <a:ln>
            <a:noFill/>
          </a:ln>
        </p:spPr>
      </p:pic>
      <p:sp>
        <p:nvSpPr>
          <p:cNvPr id="378" name="Google Shape;378;p25"/>
          <p:cNvSpPr/>
          <p:nvPr/>
        </p:nvSpPr>
        <p:spPr>
          <a:xfrm>
            <a:off x="3870" y="0"/>
            <a:ext cx="9144000" cy="4686017"/>
          </a:xfrm>
          <a:prstGeom prst="rect">
            <a:avLst/>
          </a:prstGeom>
          <a:solidFill>
            <a:schemeClr val="l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sp>
        <p:nvSpPr>
          <p:cNvPr id="379" name="Google Shape;379;p25"/>
          <p:cNvSpPr txBox="1">
            <a:spLocks noGrp="1"/>
          </p:cNvSpPr>
          <p:nvPr>
            <p:ph type="title"/>
          </p:nvPr>
        </p:nvSpPr>
        <p:spPr>
          <a:xfrm>
            <a:off x="509335" y="765542"/>
            <a:ext cx="8125329" cy="2849335"/>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4000"/>
              <a:buNone/>
            </a:pPr>
            <a:r>
              <a:rPr lang="en-US" dirty="0"/>
              <a:t>Back pocket</a:t>
            </a:r>
            <a:endParaRPr sz="2400" dirty="0"/>
          </a:p>
        </p:txBody>
      </p:sp>
      <p:sp>
        <p:nvSpPr>
          <p:cNvPr id="380" name="Google Shape;380;p25"/>
          <p:cNvSpPr/>
          <p:nvPr/>
        </p:nvSpPr>
        <p:spPr>
          <a:xfrm>
            <a:off x="3204376" y="4754851"/>
            <a:ext cx="1311965" cy="27699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1" name="Google Shape;381;p25"/>
          <p:cNvSpPr txBox="1"/>
          <p:nvPr/>
        </p:nvSpPr>
        <p:spPr>
          <a:xfrm>
            <a:off x="3204376" y="4754851"/>
            <a:ext cx="1812900"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dirty="0">
                <a:solidFill>
                  <a:srgbClr val="003B71"/>
                </a:solidFill>
                <a:latin typeface="Arial"/>
                <a:ea typeface="Arial"/>
                <a:cs typeface="Arial"/>
                <a:sym typeface="Arial"/>
              </a:rPr>
              <a:t>#NERCOMP23</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2401714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9F037E-1828-7544-80E5-221B01C12D6D}"/>
              </a:ext>
            </a:extLst>
          </p:cNvPr>
          <p:cNvSpPr/>
          <p:nvPr/>
        </p:nvSpPr>
        <p:spPr>
          <a:xfrm>
            <a:off x="3204376" y="4754851"/>
            <a:ext cx="1311965" cy="276999"/>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Text Placeholder 2"/>
          <p:cNvSpPr>
            <a:spLocks noGrp="1"/>
          </p:cNvSpPr>
          <p:nvPr>
            <p:ph type="body" sz="quarter" idx="10"/>
          </p:nvPr>
        </p:nvSpPr>
        <p:spPr>
          <a:xfrm>
            <a:off x="497304" y="1203158"/>
            <a:ext cx="8125328" cy="3204250"/>
          </a:xfrm>
        </p:spPr>
        <p:txBody>
          <a:bodyPr/>
          <a:lstStyle/>
          <a:p>
            <a:endParaRPr lang="en-US" dirty="0"/>
          </a:p>
        </p:txBody>
      </p:sp>
      <p:sp>
        <p:nvSpPr>
          <p:cNvPr id="2" name="Title 1"/>
          <p:cNvSpPr>
            <a:spLocks noGrp="1"/>
          </p:cNvSpPr>
          <p:nvPr>
            <p:ph type="title"/>
          </p:nvPr>
        </p:nvSpPr>
        <p:spPr/>
        <p:txBody>
          <a:bodyPr/>
          <a:lstStyle/>
          <a:p>
            <a:endParaRPr lang="en-US" dirty="0"/>
          </a:p>
        </p:txBody>
      </p:sp>
      <p:sp>
        <p:nvSpPr>
          <p:cNvPr id="4" name="TextBox 3">
            <a:extLst>
              <a:ext uri="{FF2B5EF4-FFF2-40B4-BE49-F238E27FC236}">
                <a16:creationId xmlns:a16="http://schemas.microsoft.com/office/drawing/2014/main" id="{4F4A5BB5-8F47-E04B-BCCB-40F29F4C575A}"/>
              </a:ext>
            </a:extLst>
          </p:cNvPr>
          <p:cNvSpPr txBox="1"/>
          <p:nvPr/>
        </p:nvSpPr>
        <p:spPr>
          <a:xfrm>
            <a:off x="3204376" y="4754851"/>
            <a:ext cx="1812900" cy="261610"/>
          </a:xfrm>
          <a:prstGeom prst="rect">
            <a:avLst/>
          </a:prstGeom>
          <a:noFill/>
        </p:spPr>
        <p:txBody>
          <a:bodyPr wrap="square" rtlCol="0">
            <a:spAutoFit/>
          </a:bodyPr>
          <a:lstStyle/>
          <a:p>
            <a:r>
              <a:rPr lang="en-US" sz="1100" b="1" dirty="0">
                <a:solidFill>
                  <a:srgbClr val="003B71"/>
                </a:solidFill>
                <a:latin typeface="Gotham" pitchFamily="2" charset="0"/>
              </a:rPr>
              <a:t>#NERCOMP23</a:t>
            </a:r>
          </a:p>
        </p:txBody>
      </p:sp>
    </p:spTree>
    <p:extLst>
      <p:ext uri="{BB962C8B-B14F-4D97-AF65-F5344CB8AC3E}">
        <p14:creationId xmlns:p14="http://schemas.microsoft.com/office/powerpoint/2010/main" val="10883773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DF691A-38D3-034A-A767-D014EB0AE4F5}"/>
              </a:ext>
            </a:extLst>
          </p:cNvPr>
          <p:cNvSpPr/>
          <p:nvPr/>
        </p:nvSpPr>
        <p:spPr>
          <a:xfrm>
            <a:off x="3204376" y="4754851"/>
            <a:ext cx="1304014" cy="276999"/>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Text Placeholder 2"/>
          <p:cNvSpPr>
            <a:spLocks noGrp="1"/>
          </p:cNvSpPr>
          <p:nvPr>
            <p:ph type="body" sz="quarter" idx="10"/>
          </p:nvPr>
        </p:nvSpPr>
        <p:spPr>
          <a:xfrm>
            <a:off x="497304" y="1203158"/>
            <a:ext cx="8125328" cy="2611606"/>
          </a:xfrm>
        </p:spPr>
        <p:txBody>
          <a:bodyPr/>
          <a:lstStyle/>
          <a:p>
            <a:endParaRPr lang="en-US" dirty="0"/>
          </a:p>
        </p:txBody>
      </p:sp>
      <p:sp>
        <p:nvSpPr>
          <p:cNvPr id="2" name="Title 1"/>
          <p:cNvSpPr>
            <a:spLocks noGrp="1"/>
          </p:cNvSpPr>
          <p:nvPr>
            <p:ph type="title"/>
          </p:nvPr>
        </p:nvSpPr>
        <p:spPr/>
        <p:txBody>
          <a:bodyPr/>
          <a:lstStyle/>
          <a:p>
            <a:r>
              <a:rPr lang="en-US" dirty="0"/>
              <a:t>Contact Information </a:t>
            </a:r>
          </a:p>
        </p:txBody>
      </p:sp>
      <p:sp>
        <p:nvSpPr>
          <p:cNvPr id="4" name="Text Placeholder 1">
            <a:extLst>
              <a:ext uri="{FF2B5EF4-FFF2-40B4-BE49-F238E27FC236}">
                <a16:creationId xmlns:a16="http://schemas.microsoft.com/office/drawing/2014/main" id="{6444FBEA-8F97-4B06-97C2-E8115FC8585A}"/>
              </a:ext>
            </a:extLst>
          </p:cNvPr>
          <p:cNvSpPr txBox="1">
            <a:spLocks/>
          </p:cNvSpPr>
          <p:nvPr/>
        </p:nvSpPr>
        <p:spPr>
          <a:xfrm>
            <a:off x="427248" y="3999029"/>
            <a:ext cx="8195385" cy="6057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100" dirty="0"/>
              <a:t>NOTE: This presentation leaves copyright of the content to the presenter. Unless otherwise noted in the materials, uploaded content carries the </a:t>
            </a:r>
            <a:r>
              <a:rPr lang="en-US" sz="1100" dirty="0">
                <a:hlinkClick r:id="rId2"/>
              </a:rPr>
              <a:t>Creative Commons Attribution 4.0 International (CC BY 4.0), </a:t>
            </a:r>
            <a:r>
              <a:rPr lang="en-US" sz="1100" dirty="0"/>
              <a:t>which grants usage to the general public, with appropriate credit to the author.</a:t>
            </a:r>
          </a:p>
        </p:txBody>
      </p:sp>
      <p:sp>
        <p:nvSpPr>
          <p:cNvPr id="5" name="TextBox 4">
            <a:extLst>
              <a:ext uri="{FF2B5EF4-FFF2-40B4-BE49-F238E27FC236}">
                <a16:creationId xmlns:a16="http://schemas.microsoft.com/office/drawing/2014/main" id="{02C5B31C-E003-3D41-905C-0C2B6E8A128E}"/>
              </a:ext>
            </a:extLst>
          </p:cNvPr>
          <p:cNvSpPr txBox="1"/>
          <p:nvPr/>
        </p:nvSpPr>
        <p:spPr>
          <a:xfrm>
            <a:off x="3204376" y="4754851"/>
            <a:ext cx="1304014" cy="261610"/>
          </a:xfrm>
          <a:prstGeom prst="rect">
            <a:avLst/>
          </a:prstGeom>
          <a:noFill/>
        </p:spPr>
        <p:txBody>
          <a:bodyPr wrap="square" rtlCol="0">
            <a:spAutoFit/>
          </a:bodyPr>
          <a:lstStyle/>
          <a:p>
            <a:r>
              <a:rPr lang="en-US" sz="1100" b="1" dirty="0">
                <a:solidFill>
                  <a:srgbClr val="003B71"/>
                </a:solidFill>
                <a:latin typeface="Gotham" pitchFamily="2" charset="0"/>
              </a:rPr>
              <a:t>#NERCOMP23</a:t>
            </a:r>
          </a:p>
        </p:txBody>
      </p:sp>
    </p:spTree>
    <p:extLst>
      <p:ext uri="{BB962C8B-B14F-4D97-AF65-F5344CB8AC3E}">
        <p14:creationId xmlns:p14="http://schemas.microsoft.com/office/powerpoint/2010/main" val="3108050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5D5EC-97F0-C9CB-7796-24A4F7136A89}"/>
              </a:ext>
            </a:extLst>
          </p:cNvPr>
          <p:cNvSpPr>
            <a:spLocks noGrp="1"/>
          </p:cNvSpPr>
          <p:nvPr>
            <p:ph type="title"/>
          </p:nvPr>
        </p:nvSpPr>
        <p:spPr/>
        <p:txBody>
          <a:bodyPr/>
          <a:lstStyle/>
          <a:p>
            <a:r>
              <a:rPr lang="en-US" dirty="0"/>
              <a:t>One Year Ago</a:t>
            </a:r>
          </a:p>
        </p:txBody>
      </p:sp>
      <p:pic>
        <p:nvPicPr>
          <p:cNvPr id="5" name="Picture 4" descr="A picture containing person, doll&#10;&#10;Description automatically generated">
            <a:extLst>
              <a:ext uri="{FF2B5EF4-FFF2-40B4-BE49-F238E27FC236}">
                <a16:creationId xmlns:a16="http://schemas.microsoft.com/office/drawing/2014/main" id="{9FA03EE9-ECF4-8FC9-1BB6-0F5F82006EDA}"/>
              </a:ext>
            </a:extLst>
          </p:cNvPr>
          <p:cNvPicPr>
            <a:picLocks noChangeAspect="1"/>
          </p:cNvPicPr>
          <p:nvPr/>
        </p:nvPicPr>
        <p:blipFill>
          <a:blip r:embed="rId2"/>
          <a:stretch>
            <a:fillRect/>
          </a:stretch>
        </p:blipFill>
        <p:spPr>
          <a:xfrm>
            <a:off x="5075634" y="0"/>
            <a:ext cx="3857625" cy="5143500"/>
          </a:xfrm>
          <a:prstGeom prst="rect">
            <a:avLst/>
          </a:prstGeom>
        </p:spPr>
      </p:pic>
      <p:pic>
        <p:nvPicPr>
          <p:cNvPr id="4" name="Picture 3" descr="Text&#10;&#10;Description automatically generated">
            <a:extLst>
              <a:ext uri="{FF2B5EF4-FFF2-40B4-BE49-F238E27FC236}">
                <a16:creationId xmlns:a16="http://schemas.microsoft.com/office/drawing/2014/main" id="{A2E3A80C-1591-1888-0A84-0DD5CC5F5DAB}"/>
              </a:ext>
            </a:extLst>
          </p:cNvPr>
          <p:cNvPicPr>
            <a:picLocks noChangeAspect="1"/>
          </p:cNvPicPr>
          <p:nvPr/>
        </p:nvPicPr>
        <p:blipFill>
          <a:blip r:embed="rId3"/>
          <a:stretch>
            <a:fillRect/>
          </a:stretch>
        </p:blipFill>
        <p:spPr>
          <a:xfrm>
            <a:off x="587677" y="1541860"/>
            <a:ext cx="4073621" cy="2334322"/>
          </a:xfrm>
          <a:prstGeom prst="rect">
            <a:avLst/>
          </a:prstGeom>
        </p:spPr>
      </p:pic>
      <p:sp>
        <p:nvSpPr>
          <p:cNvPr id="6" name="TextBox 5">
            <a:extLst>
              <a:ext uri="{FF2B5EF4-FFF2-40B4-BE49-F238E27FC236}">
                <a16:creationId xmlns:a16="http://schemas.microsoft.com/office/drawing/2014/main" id="{A8CAD307-D5BA-21C6-0891-384CB83BBBDF}"/>
              </a:ext>
            </a:extLst>
          </p:cNvPr>
          <p:cNvSpPr txBox="1"/>
          <p:nvPr/>
        </p:nvSpPr>
        <p:spPr>
          <a:xfrm>
            <a:off x="3204376" y="4754851"/>
            <a:ext cx="1812900" cy="261610"/>
          </a:xfrm>
          <a:prstGeom prst="rect">
            <a:avLst/>
          </a:prstGeom>
          <a:solidFill>
            <a:schemeClr val="bg1"/>
          </a:solidFill>
        </p:spPr>
        <p:txBody>
          <a:bodyPr wrap="square" rtlCol="0">
            <a:spAutoFit/>
          </a:bodyPr>
          <a:lstStyle/>
          <a:p>
            <a:r>
              <a:rPr lang="en-US" sz="1100" b="1" dirty="0">
                <a:solidFill>
                  <a:srgbClr val="003B71"/>
                </a:solidFill>
                <a:latin typeface="Gotham" pitchFamily="2" charset="0"/>
              </a:rPr>
              <a:t>#NERCOMP23</a:t>
            </a:r>
          </a:p>
        </p:txBody>
      </p:sp>
    </p:spTree>
    <p:extLst>
      <p:ext uri="{BB962C8B-B14F-4D97-AF65-F5344CB8AC3E}">
        <p14:creationId xmlns:p14="http://schemas.microsoft.com/office/powerpoint/2010/main" val="582479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E7F81E-C161-2F75-C5B8-D8000AEC6F24}"/>
              </a:ext>
            </a:extLst>
          </p:cNvPr>
          <p:cNvSpPr>
            <a:spLocks noGrp="1"/>
          </p:cNvSpPr>
          <p:nvPr>
            <p:ph type="body" sz="quarter" idx="10"/>
          </p:nvPr>
        </p:nvSpPr>
        <p:spPr>
          <a:xfrm>
            <a:off x="497304" y="1107399"/>
            <a:ext cx="4405202" cy="3070018"/>
          </a:xfrm>
        </p:spPr>
        <p:txBody>
          <a:bodyPr>
            <a:normAutofit lnSpcReduction="10000"/>
          </a:bodyPr>
          <a:lstStyle/>
          <a:p>
            <a:r>
              <a:rPr lang="en-US" sz="2000" dirty="0"/>
              <a:t>Co-Founder Sakai 2004</a:t>
            </a:r>
          </a:p>
          <a:p>
            <a:r>
              <a:rPr lang="en-US" sz="2000" dirty="0"/>
              <a:t>Founded Learning Tools Interoperability (LTI) 2004</a:t>
            </a:r>
          </a:p>
          <a:p>
            <a:r>
              <a:rPr lang="en-US" sz="2000" dirty="0"/>
              <a:t>Founded Common Cartridge (2006)</a:t>
            </a:r>
          </a:p>
          <a:p>
            <a:r>
              <a:rPr lang="en-US" sz="2000" dirty="0"/>
              <a:t>Faculty member University of Michigan School of Information 2007-present</a:t>
            </a:r>
          </a:p>
          <a:p>
            <a:r>
              <a:rPr lang="en-US" sz="2000" dirty="0"/>
              <a:t>MOOC Innovator – Coursera 2014</a:t>
            </a:r>
          </a:p>
          <a:p>
            <a:r>
              <a:rPr lang="en-US" sz="2000" dirty="0"/>
              <a:t>Current Chair of the Sakai PMC</a:t>
            </a:r>
          </a:p>
        </p:txBody>
      </p:sp>
      <p:sp>
        <p:nvSpPr>
          <p:cNvPr id="2" name="Title 1">
            <a:extLst>
              <a:ext uri="{FF2B5EF4-FFF2-40B4-BE49-F238E27FC236}">
                <a16:creationId xmlns:a16="http://schemas.microsoft.com/office/drawing/2014/main" id="{4D31DAA2-7A20-3E1D-88FB-0AB401D02AE3}"/>
              </a:ext>
            </a:extLst>
          </p:cNvPr>
          <p:cNvSpPr>
            <a:spLocks noGrp="1"/>
          </p:cNvSpPr>
          <p:nvPr>
            <p:ph type="title"/>
          </p:nvPr>
        </p:nvSpPr>
        <p:spPr/>
        <p:txBody>
          <a:bodyPr/>
          <a:lstStyle/>
          <a:p>
            <a:r>
              <a:rPr lang="en-US" dirty="0"/>
              <a:t>Dr. Chuck</a:t>
            </a:r>
          </a:p>
        </p:txBody>
      </p:sp>
      <p:pic>
        <p:nvPicPr>
          <p:cNvPr id="5" name="Picture 4" descr="A person's arm with a tattoo on it&#10;&#10;Description automatically generated with low confidence">
            <a:extLst>
              <a:ext uri="{FF2B5EF4-FFF2-40B4-BE49-F238E27FC236}">
                <a16:creationId xmlns:a16="http://schemas.microsoft.com/office/drawing/2014/main" id="{6C5237E4-5F51-268D-39F6-A99FE0D1E8A6}"/>
              </a:ext>
            </a:extLst>
          </p:cNvPr>
          <p:cNvPicPr>
            <a:picLocks noChangeAspect="1"/>
          </p:cNvPicPr>
          <p:nvPr/>
        </p:nvPicPr>
        <p:blipFill>
          <a:blip r:embed="rId2"/>
          <a:stretch>
            <a:fillRect/>
          </a:stretch>
        </p:blipFill>
        <p:spPr>
          <a:xfrm>
            <a:off x="5019441" y="1123491"/>
            <a:ext cx="3878108" cy="2896518"/>
          </a:xfrm>
          <a:prstGeom prst="rect">
            <a:avLst/>
          </a:prstGeom>
        </p:spPr>
      </p:pic>
      <p:sp>
        <p:nvSpPr>
          <p:cNvPr id="4" name="TextBox 3">
            <a:extLst>
              <a:ext uri="{FF2B5EF4-FFF2-40B4-BE49-F238E27FC236}">
                <a16:creationId xmlns:a16="http://schemas.microsoft.com/office/drawing/2014/main" id="{C8D5D2AF-6B1F-3802-63C5-481F96B98EC2}"/>
              </a:ext>
            </a:extLst>
          </p:cNvPr>
          <p:cNvSpPr txBox="1"/>
          <p:nvPr/>
        </p:nvSpPr>
        <p:spPr>
          <a:xfrm>
            <a:off x="3204376" y="4754851"/>
            <a:ext cx="1812900" cy="261610"/>
          </a:xfrm>
          <a:prstGeom prst="rect">
            <a:avLst/>
          </a:prstGeom>
          <a:solidFill>
            <a:schemeClr val="bg1"/>
          </a:solidFill>
        </p:spPr>
        <p:txBody>
          <a:bodyPr wrap="square" rtlCol="0">
            <a:spAutoFit/>
          </a:bodyPr>
          <a:lstStyle/>
          <a:p>
            <a:r>
              <a:rPr lang="en-US" sz="1100" b="1" dirty="0">
                <a:solidFill>
                  <a:srgbClr val="003B71"/>
                </a:solidFill>
                <a:latin typeface="Gotham" pitchFamily="2" charset="0"/>
              </a:rPr>
              <a:t>#NERCOMP23</a:t>
            </a:r>
          </a:p>
        </p:txBody>
      </p:sp>
    </p:spTree>
    <p:extLst>
      <p:ext uri="{BB962C8B-B14F-4D97-AF65-F5344CB8AC3E}">
        <p14:creationId xmlns:p14="http://schemas.microsoft.com/office/powerpoint/2010/main" val="1301471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C84783-9D96-7FFA-409C-A157376C662D}"/>
              </a:ext>
            </a:extLst>
          </p:cNvPr>
          <p:cNvSpPr>
            <a:spLocks noGrp="1"/>
          </p:cNvSpPr>
          <p:nvPr>
            <p:ph type="body" sz="quarter" idx="10"/>
          </p:nvPr>
        </p:nvSpPr>
        <p:spPr/>
        <p:txBody>
          <a:bodyPr>
            <a:normAutofit fontScale="70000" lnSpcReduction="20000"/>
          </a:bodyPr>
          <a:lstStyle/>
          <a:p>
            <a:r>
              <a:rPr lang="en-US" dirty="0"/>
              <a:t>Initial Development and Testing – 2021</a:t>
            </a:r>
          </a:p>
          <a:p>
            <a:r>
              <a:rPr lang="en-US" dirty="0"/>
              <a:t>Summer 2022</a:t>
            </a:r>
          </a:p>
          <a:p>
            <a:pPr lvl="1"/>
            <a:r>
              <a:rPr lang="en-US" dirty="0"/>
              <a:t>Approval for limited production use in the School of Information</a:t>
            </a:r>
          </a:p>
          <a:p>
            <a:pPr lvl="1"/>
            <a:r>
              <a:rPr lang="en-US" dirty="0"/>
              <a:t>Privacy training</a:t>
            </a:r>
          </a:p>
          <a:p>
            <a:pPr lvl="1"/>
            <a:r>
              <a:rPr lang="en-US" dirty="0"/>
              <a:t>Hosted on </a:t>
            </a:r>
            <a:r>
              <a:rPr lang="en-US" dirty="0" err="1"/>
              <a:t>UMich</a:t>
            </a:r>
            <a:r>
              <a:rPr lang="en-US" dirty="0"/>
              <a:t>-owned AWS resources</a:t>
            </a:r>
          </a:p>
          <a:p>
            <a:r>
              <a:rPr lang="en-US" dirty="0"/>
              <a:t>Fall 22 – Sakai 22+Beta – One Course</a:t>
            </a:r>
          </a:p>
          <a:p>
            <a:r>
              <a:rPr lang="en-US" dirty="0"/>
              <a:t>Winter 23 – Sakai 23+Beta – Three Courses</a:t>
            </a:r>
          </a:p>
          <a:p>
            <a:r>
              <a:rPr lang="en-US" dirty="0"/>
              <a:t>Summer 2023 – Released in Sakai 23</a:t>
            </a:r>
          </a:p>
        </p:txBody>
      </p:sp>
      <p:sp>
        <p:nvSpPr>
          <p:cNvPr id="2" name="Title 1">
            <a:extLst>
              <a:ext uri="{FF2B5EF4-FFF2-40B4-BE49-F238E27FC236}">
                <a16:creationId xmlns:a16="http://schemas.microsoft.com/office/drawing/2014/main" id="{C2B4C5A7-E928-C93A-33E0-95AC3D573F67}"/>
              </a:ext>
            </a:extLst>
          </p:cNvPr>
          <p:cNvSpPr>
            <a:spLocks noGrp="1"/>
          </p:cNvSpPr>
          <p:nvPr>
            <p:ph type="title"/>
          </p:nvPr>
        </p:nvSpPr>
        <p:spPr/>
        <p:txBody>
          <a:bodyPr/>
          <a:lstStyle/>
          <a:p>
            <a:r>
              <a:rPr lang="en-US" dirty="0" err="1"/>
              <a:t>SakaiPlus</a:t>
            </a:r>
            <a:r>
              <a:rPr lang="en-US" dirty="0"/>
              <a:t> @ University of Michigan </a:t>
            </a:r>
          </a:p>
        </p:txBody>
      </p:sp>
      <p:sp>
        <p:nvSpPr>
          <p:cNvPr id="4" name="TextBox 3">
            <a:extLst>
              <a:ext uri="{FF2B5EF4-FFF2-40B4-BE49-F238E27FC236}">
                <a16:creationId xmlns:a16="http://schemas.microsoft.com/office/drawing/2014/main" id="{18B24FA8-2BE4-65BD-969B-8802A9B467BD}"/>
              </a:ext>
            </a:extLst>
          </p:cNvPr>
          <p:cNvSpPr txBox="1"/>
          <p:nvPr/>
        </p:nvSpPr>
        <p:spPr>
          <a:xfrm>
            <a:off x="3204376" y="4754851"/>
            <a:ext cx="1812900" cy="261610"/>
          </a:xfrm>
          <a:prstGeom prst="rect">
            <a:avLst/>
          </a:prstGeom>
          <a:solidFill>
            <a:schemeClr val="bg1"/>
          </a:solidFill>
        </p:spPr>
        <p:txBody>
          <a:bodyPr wrap="square" rtlCol="0">
            <a:spAutoFit/>
          </a:bodyPr>
          <a:lstStyle/>
          <a:p>
            <a:r>
              <a:rPr lang="en-US" sz="1100" b="1" dirty="0">
                <a:solidFill>
                  <a:srgbClr val="003B71"/>
                </a:solidFill>
                <a:latin typeface="Gotham" pitchFamily="2" charset="0"/>
              </a:rPr>
              <a:t>#NERCOMP23</a:t>
            </a:r>
          </a:p>
        </p:txBody>
      </p:sp>
    </p:spTree>
    <p:extLst>
      <p:ext uri="{BB962C8B-B14F-4D97-AF65-F5344CB8AC3E}">
        <p14:creationId xmlns:p14="http://schemas.microsoft.com/office/powerpoint/2010/main" val="4115716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5F280-EE9D-5D98-1498-0B1973C2ECE4}"/>
              </a:ext>
            </a:extLst>
          </p:cNvPr>
          <p:cNvSpPr>
            <a:spLocks noGrp="1"/>
          </p:cNvSpPr>
          <p:nvPr>
            <p:ph type="title"/>
          </p:nvPr>
        </p:nvSpPr>
        <p:spPr/>
        <p:txBody>
          <a:bodyPr>
            <a:normAutofit fontScale="90000"/>
          </a:bodyPr>
          <a:lstStyle/>
          <a:p>
            <a:r>
              <a:rPr lang="en-US" dirty="0"/>
              <a:t>https://</a:t>
            </a:r>
            <a:r>
              <a:rPr lang="en-US" dirty="0" err="1"/>
              <a:t>plus.sakaicloud.com</a:t>
            </a:r>
            <a:r>
              <a:rPr lang="en-US" dirty="0"/>
              <a:t> – Beta Ready </a:t>
            </a:r>
          </a:p>
        </p:txBody>
      </p:sp>
      <p:pic>
        <p:nvPicPr>
          <p:cNvPr id="7" name="Picture 6" descr="Graphical user interface, application&#10;&#10;Description automatically generated">
            <a:extLst>
              <a:ext uri="{FF2B5EF4-FFF2-40B4-BE49-F238E27FC236}">
                <a16:creationId xmlns:a16="http://schemas.microsoft.com/office/drawing/2014/main" id="{C76AFFD2-4108-F432-9305-D3B1C56F65BD}"/>
              </a:ext>
            </a:extLst>
          </p:cNvPr>
          <p:cNvPicPr>
            <a:picLocks noChangeAspect="1"/>
          </p:cNvPicPr>
          <p:nvPr/>
        </p:nvPicPr>
        <p:blipFill>
          <a:blip r:embed="rId2"/>
          <a:stretch>
            <a:fillRect/>
          </a:stretch>
        </p:blipFill>
        <p:spPr>
          <a:xfrm>
            <a:off x="628650" y="1268016"/>
            <a:ext cx="6154341" cy="3317671"/>
          </a:xfrm>
          <a:prstGeom prst="rect">
            <a:avLst/>
          </a:prstGeom>
        </p:spPr>
      </p:pic>
      <p:sp>
        <p:nvSpPr>
          <p:cNvPr id="4" name="TextBox 3">
            <a:extLst>
              <a:ext uri="{FF2B5EF4-FFF2-40B4-BE49-F238E27FC236}">
                <a16:creationId xmlns:a16="http://schemas.microsoft.com/office/drawing/2014/main" id="{745B0A03-243A-C76B-70F1-48C186180EB0}"/>
              </a:ext>
            </a:extLst>
          </p:cNvPr>
          <p:cNvSpPr txBox="1"/>
          <p:nvPr/>
        </p:nvSpPr>
        <p:spPr>
          <a:xfrm>
            <a:off x="3204376" y="4754851"/>
            <a:ext cx="1812900" cy="261610"/>
          </a:xfrm>
          <a:prstGeom prst="rect">
            <a:avLst/>
          </a:prstGeom>
          <a:solidFill>
            <a:schemeClr val="bg1"/>
          </a:solidFill>
        </p:spPr>
        <p:txBody>
          <a:bodyPr wrap="square" rtlCol="0">
            <a:spAutoFit/>
          </a:bodyPr>
          <a:lstStyle/>
          <a:p>
            <a:r>
              <a:rPr lang="en-US" sz="1100" b="1" dirty="0">
                <a:solidFill>
                  <a:srgbClr val="003B71"/>
                </a:solidFill>
                <a:latin typeface="Gotham" pitchFamily="2" charset="0"/>
              </a:rPr>
              <a:t>#NERCOMP23</a:t>
            </a:r>
          </a:p>
        </p:txBody>
      </p:sp>
    </p:spTree>
    <p:extLst>
      <p:ext uri="{BB962C8B-B14F-4D97-AF65-F5344CB8AC3E}">
        <p14:creationId xmlns:p14="http://schemas.microsoft.com/office/powerpoint/2010/main" val="2956104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E8F4CF-52B2-DEFC-C5C9-5C179D8A53F0}"/>
              </a:ext>
            </a:extLst>
          </p:cNvPr>
          <p:cNvSpPr>
            <a:spLocks noGrp="1"/>
          </p:cNvSpPr>
          <p:nvPr>
            <p:ph type="body" sz="quarter" idx="10"/>
          </p:nvPr>
        </p:nvSpPr>
        <p:spPr/>
        <p:txBody>
          <a:bodyPr/>
          <a:lstStyle/>
          <a:p>
            <a:r>
              <a:rPr lang="en-US" dirty="0"/>
              <a:t>No local customization</a:t>
            </a:r>
          </a:p>
          <a:p>
            <a:r>
              <a:rPr lang="en-US" dirty="0"/>
              <a:t>Easy Upgrades</a:t>
            </a:r>
          </a:p>
          <a:p>
            <a:r>
              <a:rPr lang="en-US" dirty="0"/>
              <a:t>AMI Subscription</a:t>
            </a:r>
          </a:p>
        </p:txBody>
      </p:sp>
      <p:sp>
        <p:nvSpPr>
          <p:cNvPr id="2" name="Title 1">
            <a:extLst>
              <a:ext uri="{FF2B5EF4-FFF2-40B4-BE49-F238E27FC236}">
                <a16:creationId xmlns:a16="http://schemas.microsoft.com/office/drawing/2014/main" id="{8619B96A-3056-B909-3B03-0E102A306FA3}"/>
              </a:ext>
            </a:extLst>
          </p:cNvPr>
          <p:cNvSpPr>
            <a:spLocks noGrp="1"/>
          </p:cNvSpPr>
          <p:nvPr>
            <p:ph type="title"/>
          </p:nvPr>
        </p:nvSpPr>
        <p:spPr/>
        <p:txBody>
          <a:bodyPr/>
          <a:lstStyle/>
          <a:p>
            <a:r>
              <a:rPr lang="en-US" dirty="0" err="1"/>
              <a:t>SakaiPlus</a:t>
            </a:r>
            <a:r>
              <a:rPr lang="en-US" dirty="0"/>
              <a:t> Philosophy</a:t>
            </a:r>
          </a:p>
        </p:txBody>
      </p:sp>
      <p:pic>
        <p:nvPicPr>
          <p:cNvPr id="4" name="Picture 3" descr="A picture containing text, book, different&#10;&#10;Description automatically generated">
            <a:extLst>
              <a:ext uri="{FF2B5EF4-FFF2-40B4-BE49-F238E27FC236}">
                <a16:creationId xmlns:a16="http://schemas.microsoft.com/office/drawing/2014/main" id="{ABB0FCAD-F131-817E-E2BD-CE4892052A1B}"/>
              </a:ext>
            </a:extLst>
          </p:cNvPr>
          <p:cNvPicPr>
            <a:picLocks noChangeAspect="1"/>
          </p:cNvPicPr>
          <p:nvPr/>
        </p:nvPicPr>
        <p:blipFill>
          <a:blip r:embed="rId2"/>
          <a:stretch>
            <a:fillRect/>
          </a:stretch>
        </p:blipFill>
        <p:spPr>
          <a:xfrm>
            <a:off x="5057437" y="770930"/>
            <a:ext cx="3686226" cy="3550444"/>
          </a:xfrm>
          <a:prstGeom prst="rect">
            <a:avLst/>
          </a:prstGeom>
        </p:spPr>
      </p:pic>
      <p:sp>
        <p:nvSpPr>
          <p:cNvPr id="5" name="TextBox 4">
            <a:extLst>
              <a:ext uri="{FF2B5EF4-FFF2-40B4-BE49-F238E27FC236}">
                <a16:creationId xmlns:a16="http://schemas.microsoft.com/office/drawing/2014/main" id="{83F2191C-017C-0D49-F178-28D8B916E6FC}"/>
              </a:ext>
            </a:extLst>
          </p:cNvPr>
          <p:cNvSpPr txBox="1"/>
          <p:nvPr/>
        </p:nvSpPr>
        <p:spPr>
          <a:xfrm>
            <a:off x="3204376" y="4754851"/>
            <a:ext cx="1812900" cy="261610"/>
          </a:xfrm>
          <a:prstGeom prst="rect">
            <a:avLst/>
          </a:prstGeom>
          <a:solidFill>
            <a:schemeClr val="bg1"/>
          </a:solidFill>
        </p:spPr>
        <p:txBody>
          <a:bodyPr wrap="square" rtlCol="0">
            <a:spAutoFit/>
          </a:bodyPr>
          <a:lstStyle/>
          <a:p>
            <a:r>
              <a:rPr lang="en-US" sz="1100" b="1" dirty="0">
                <a:solidFill>
                  <a:srgbClr val="003B71"/>
                </a:solidFill>
                <a:latin typeface="Gotham" pitchFamily="2" charset="0"/>
              </a:rPr>
              <a:t>#NERCOMP23</a:t>
            </a:r>
          </a:p>
        </p:txBody>
      </p:sp>
    </p:spTree>
    <p:extLst>
      <p:ext uri="{BB962C8B-B14F-4D97-AF65-F5344CB8AC3E}">
        <p14:creationId xmlns:p14="http://schemas.microsoft.com/office/powerpoint/2010/main" val="937267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6DD7D4-95D8-DF88-332B-314C7FFE9BB2}"/>
              </a:ext>
            </a:extLst>
          </p:cNvPr>
          <p:cNvSpPr>
            <a:spLocks noGrp="1"/>
          </p:cNvSpPr>
          <p:nvPr>
            <p:ph type="body" sz="quarter" idx="10"/>
          </p:nvPr>
        </p:nvSpPr>
        <p:spPr/>
        <p:txBody>
          <a:bodyPr/>
          <a:lstStyle/>
          <a:p>
            <a:r>
              <a:rPr lang="en-US" dirty="0"/>
              <a:t>Upgrade early and often – track the latest</a:t>
            </a:r>
          </a:p>
          <a:p>
            <a:r>
              <a:rPr lang="en-US" dirty="0"/>
              <a:t>Less concern regarding performance and scaling</a:t>
            </a:r>
          </a:p>
          <a:p>
            <a:r>
              <a:rPr lang="en-US" dirty="0"/>
              <a:t>No standup meetings </a:t>
            </a:r>
            <a:r>
              <a:rPr lang="en-US" dirty="0">
                <a:sym typeface="Wingdings" pitchFamily="2" charset="2"/>
              </a:rPr>
              <a:t></a:t>
            </a:r>
            <a:endParaRPr lang="en-US" dirty="0"/>
          </a:p>
          <a:p>
            <a:r>
              <a:rPr lang="en-US" dirty="0"/>
              <a:t>Always can fall back to the enterprise LMS – Hybrid (Screen shot of modules - from Fall 23)</a:t>
            </a:r>
          </a:p>
          <a:p>
            <a:endParaRPr lang="en-US" dirty="0"/>
          </a:p>
        </p:txBody>
      </p:sp>
      <p:sp>
        <p:nvSpPr>
          <p:cNvPr id="2" name="Title 1">
            <a:extLst>
              <a:ext uri="{FF2B5EF4-FFF2-40B4-BE49-F238E27FC236}">
                <a16:creationId xmlns:a16="http://schemas.microsoft.com/office/drawing/2014/main" id="{3FBE1139-E229-9936-7967-253F84EAD703}"/>
              </a:ext>
            </a:extLst>
          </p:cNvPr>
          <p:cNvSpPr>
            <a:spLocks noGrp="1"/>
          </p:cNvSpPr>
          <p:nvPr>
            <p:ph type="title"/>
          </p:nvPr>
        </p:nvSpPr>
        <p:spPr/>
        <p:txBody>
          <a:bodyPr/>
          <a:lstStyle/>
          <a:p>
            <a:r>
              <a:rPr lang="en-US" dirty="0"/>
              <a:t>Living inside the Enterprise LMS</a:t>
            </a:r>
          </a:p>
        </p:txBody>
      </p:sp>
      <p:sp>
        <p:nvSpPr>
          <p:cNvPr id="4" name="TextBox 3">
            <a:extLst>
              <a:ext uri="{FF2B5EF4-FFF2-40B4-BE49-F238E27FC236}">
                <a16:creationId xmlns:a16="http://schemas.microsoft.com/office/drawing/2014/main" id="{2ADC9936-06D4-12F8-B385-F6CECD46551A}"/>
              </a:ext>
            </a:extLst>
          </p:cNvPr>
          <p:cNvSpPr txBox="1"/>
          <p:nvPr/>
        </p:nvSpPr>
        <p:spPr>
          <a:xfrm>
            <a:off x="3204376" y="4754851"/>
            <a:ext cx="1812900" cy="261610"/>
          </a:xfrm>
          <a:prstGeom prst="rect">
            <a:avLst/>
          </a:prstGeom>
          <a:solidFill>
            <a:schemeClr val="bg1"/>
          </a:solidFill>
        </p:spPr>
        <p:txBody>
          <a:bodyPr wrap="square" rtlCol="0">
            <a:spAutoFit/>
          </a:bodyPr>
          <a:lstStyle/>
          <a:p>
            <a:r>
              <a:rPr lang="en-US" sz="1100" b="1" dirty="0">
                <a:solidFill>
                  <a:srgbClr val="003B71"/>
                </a:solidFill>
                <a:latin typeface="Gotham" pitchFamily="2" charset="0"/>
              </a:rPr>
              <a:t>#NERCOMP23</a:t>
            </a:r>
          </a:p>
        </p:txBody>
      </p:sp>
    </p:spTree>
    <p:extLst>
      <p:ext uri="{BB962C8B-B14F-4D97-AF65-F5344CB8AC3E}">
        <p14:creationId xmlns:p14="http://schemas.microsoft.com/office/powerpoint/2010/main" val="3489611076"/>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524F4F"/>
      </a:dk2>
      <a:lt2>
        <a:srgbClr val="EEECE1"/>
      </a:lt2>
      <a:accent1>
        <a:srgbClr val="417CA5"/>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6735</TotalTime>
  <Words>1500</Words>
  <Application>Microsoft Macintosh PowerPoint</Application>
  <PresentationFormat>On-screen Show (16:9)</PresentationFormat>
  <Paragraphs>223</Paragraphs>
  <Slides>38</Slides>
  <Notes>16</Notes>
  <HiddenSlides>3</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Gotham</vt:lpstr>
      <vt:lpstr>Office Theme</vt:lpstr>
      <vt:lpstr>PowerPoint Presentation</vt:lpstr>
      <vt:lpstr>Experiences Using SakaiPlus  with Canvas  at University of Michigan</vt:lpstr>
      <vt:lpstr>SakaiPlus TL;DR</vt:lpstr>
      <vt:lpstr>One Year Ago</vt:lpstr>
      <vt:lpstr>Dr. Chuck</vt:lpstr>
      <vt:lpstr>SakaiPlus @ University of Michigan </vt:lpstr>
      <vt:lpstr>https://plus.sakaicloud.com – Beta Ready </vt:lpstr>
      <vt:lpstr>SakaiPlus Philosophy</vt:lpstr>
      <vt:lpstr>Living inside the Enterprise LMS</vt:lpstr>
      <vt:lpstr>PowerPoint Presentation</vt:lpstr>
      <vt:lpstr>My Fall 22 Modules in Canvas (1/3)</vt:lpstr>
      <vt:lpstr>Campus IT Perspective</vt:lpstr>
      <vt:lpstr>Demo</vt:lpstr>
      <vt:lpstr>Instructor Perspective</vt:lpstr>
      <vt:lpstr>Student Perspective</vt:lpstr>
      <vt:lpstr>My Future Research &gt; 1 LMS</vt:lpstr>
      <vt:lpstr>Summary </vt:lpstr>
      <vt:lpstr>PowerPoint Presentation</vt:lpstr>
      <vt:lpstr>PowerPoint Presentation</vt:lpstr>
      <vt:lpstr>PowerPoint Presentation</vt:lpstr>
      <vt:lpstr>Online Learning Content</vt:lpstr>
      <vt:lpstr>PowerPoint Presentation</vt:lpstr>
      <vt:lpstr>PowerPoint Presentation</vt:lpstr>
      <vt:lpstr>Collaboration &amp; Deep Learning</vt:lpstr>
      <vt:lpstr>Collaboration &amp; Conversation</vt:lpstr>
      <vt:lpstr>Collaboration &amp; Conversation</vt:lpstr>
      <vt:lpstr>PowerPoint Presentation</vt:lpstr>
      <vt:lpstr>Rapidly evolving… and Responsive</vt:lpstr>
      <vt:lpstr>Rapidly Evolving… and Delivering</vt:lpstr>
      <vt:lpstr>Most Innovative</vt:lpstr>
      <vt:lpstr>PowerPoint Presentation</vt:lpstr>
      <vt:lpstr>PowerPoint Presentation</vt:lpstr>
      <vt:lpstr>PowerPoint Presentation</vt:lpstr>
      <vt:lpstr>PowerPoint Presentation</vt:lpstr>
      <vt:lpstr>Questions?</vt:lpstr>
      <vt:lpstr>Back pocket</vt:lpstr>
      <vt:lpstr>PowerPoint Presentation</vt:lpstr>
      <vt:lpstr>Contact Information </vt:lpstr>
    </vt:vector>
  </TitlesOfParts>
  <Company>EDUCAUSE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Emily Burrows</dc:creator>
  <cp:lastModifiedBy>Josh Wilson</cp:lastModifiedBy>
  <cp:revision>192</cp:revision>
  <cp:lastPrinted>2015-02-02T21:50:40Z</cp:lastPrinted>
  <dcterms:created xsi:type="dcterms:W3CDTF">2013-06-12T15:30:12Z</dcterms:created>
  <dcterms:modified xsi:type="dcterms:W3CDTF">2023-03-29T12:22:27Z</dcterms:modified>
</cp:coreProperties>
</file>